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9" r:id="rId4"/>
    <p:sldId id="263" r:id="rId5"/>
    <p:sldId id="265" r:id="rId6"/>
    <p:sldId id="329" r:id="rId7"/>
    <p:sldId id="266" r:id="rId8"/>
    <p:sldId id="267" r:id="rId9"/>
    <p:sldId id="268" r:id="rId10"/>
    <p:sldId id="269" r:id="rId11"/>
    <p:sldId id="270" r:id="rId12"/>
    <p:sldId id="271" r:id="rId13"/>
    <p:sldId id="272" r:id="rId14"/>
    <p:sldId id="276" r:id="rId15"/>
    <p:sldId id="277" r:id="rId16"/>
    <p:sldId id="278" r:id="rId17"/>
    <p:sldId id="280" r:id="rId18"/>
    <p:sldId id="288" r:id="rId19"/>
    <p:sldId id="284" r:id="rId20"/>
    <p:sldId id="286" r:id="rId21"/>
    <p:sldId id="292" r:id="rId22"/>
    <p:sldId id="293" r:id="rId23"/>
    <p:sldId id="302" r:id="rId24"/>
    <p:sldId id="306" r:id="rId25"/>
    <p:sldId id="307" r:id="rId26"/>
    <p:sldId id="330" r:id="rId27"/>
    <p:sldId id="309" r:id="rId28"/>
    <p:sldId id="310" r:id="rId29"/>
    <p:sldId id="311" r:id="rId30"/>
    <p:sldId id="312" r:id="rId31"/>
    <p:sldId id="313" r:id="rId32"/>
    <p:sldId id="314" r:id="rId33"/>
    <p:sldId id="316" r:id="rId34"/>
    <p:sldId id="317" r:id="rId35"/>
    <p:sldId id="319" r:id="rId36"/>
    <p:sldId id="320" r:id="rId37"/>
    <p:sldId id="321" r:id="rId38"/>
    <p:sldId id="323" r:id="rId39"/>
    <p:sldId id="325" r:id="rId40"/>
    <p:sldId id="324" r:id="rId41"/>
    <p:sldId id="339" r:id="rId42"/>
    <p:sldId id="352" r:id="rId43"/>
    <p:sldId id="353" r:id="rId44"/>
    <p:sldId id="354" r:id="rId45"/>
    <p:sldId id="384" r:id="rId46"/>
    <p:sldId id="258"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CC00"/>
    <a:srgbClr val="FFFF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EAE15C-C786-4371-84C3-D957650A147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F766A-B627-40F0-B0B7-658267968737}" type="slidenum">
              <a:rPr lang="en-US"/>
              <a:pPr/>
              <a:t>1</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D2382-1BBF-460F-9579-45AD0BCDDCA6}" type="slidenum">
              <a:rPr lang="en-US"/>
              <a:pPr/>
              <a:t>10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00288-2285-4CE3-A4FD-ECAB066D4E9A}" type="slidenum">
              <a:rPr lang="en-US"/>
              <a:pPr/>
              <a:t>11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38EB1-063E-4205-A45F-1AE3BF27B665}"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38A55-038D-4206-8931-AD3C21C09F4D}" type="slidenum">
              <a:rPr lang="en-US"/>
              <a:pPr/>
              <a:t>13</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391A0-35B5-4578-AA0D-8B8FD888A517}" type="slidenum">
              <a:rPr lang="en-US"/>
              <a:pPr/>
              <a:t>14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E2313-36E0-4252-9215-885716ABC23D}" type="slidenum">
              <a:rPr lang="en-US"/>
              <a:pPr/>
              <a:t>15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CDC46-9E39-42E6-8369-5D18E35752CB}" type="slidenum">
              <a:rPr lang="en-US"/>
              <a:pPr/>
              <a:t>16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00BB1-F0C4-43DE-AD42-84725F31D318}" type="slidenum">
              <a:rPr lang="en-US"/>
              <a:pPr/>
              <a:t>17</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6BE6F-701B-4B32-9DAB-B7187BBD4F87}" type="slidenum">
              <a:rPr lang="en-US"/>
              <a:pPr/>
              <a:t>18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5D924-4881-4BF3-B84C-235991C715CE}" type="slidenum">
              <a:rPr lang="en-US"/>
              <a:pPr/>
              <a:t>19</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E5E89-50ED-4DC9-A6C3-447C96E40303}" type="slidenum">
              <a:rPr lang="en-US"/>
              <a:pPr/>
              <a:t>2</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4E0B5-7ACE-487C-95F8-12FE809B0394}" type="slidenum">
              <a:rPr lang="en-US"/>
              <a:pPr/>
              <a:t>20</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5CF8E-6B80-4B26-90FA-31572B9C6B80}" type="slidenum">
              <a:rPr lang="en-US"/>
              <a:pPr/>
              <a:t>21</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2FDED-C411-4005-89B5-12235F7BCE8B}" type="slidenum">
              <a:rPr lang="en-US"/>
              <a:pPr/>
              <a:t>22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098A9-A3FF-4690-BF04-1D6B7C6E8987}" type="slidenum">
              <a:rPr lang="en-US"/>
              <a:pPr/>
              <a:t>23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E33D3-4A0F-4BC1-8788-4C692D985B68}" type="slidenum">
              <a:rPr lang="en-US"/>
              <a:pPr/>
              <a:t>24</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61017-2219-4AE1-A35E-A7377DC29BE8}" type="slidenum">
              <a:rPr lang="en-US"/>
              <a:pPr/>
              <a:t>25</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70721-AD80-475C-8EF4-FD511F345DDA}" type="slidenum">
              <a:rPr lang="en-US"/>
              <a:pPr/>
              <a:t>26</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1CB8F-9561-4B15-8FB2-5804B3922F44}" type="slidenum">
              <a:rPr lang="en-US"/>
              <a:pPr/>
              <a:t>27</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A3760-81E5-4AAB-9C89-414AF73777A4}" type="slidenum">
              <a:rPr lang="en-US"/>
              <a:pPr/>
              <a:t>28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2A50C-7E61-4F7C-B57B-253B639913C6}" type="slidenum">
              <a:rPr lang="en-US"/>
              <a:pPr/>
              <a:t>29</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A7766-88BF-46DF-B832-BEA7FDB7277F}" type="slidenum">
              <a:rPr lang="en-US"/>
              <a:pPr/>
              <a:t>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A074C-E6DC-44C8-8E9C-6143C45B5DBF}" type="slidenum">
              <a:rPr lang="en-US"/>
              <a:pPr/>
              <a:t>30</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51195-17F7-4AD3-9660-F497E3E233B8}" type="slidenum">
              <a:rPr lang="en-US"/>
              <a:pPr/>
              <a:t>31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9699C-797D-4CF1-9B42-7970EDEACCE0}" type="slidenum">
              <a:rPr lang="en-US"/>
              <a:pPr/>
              <a:t>32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E459B-806C-45FF-844E-47C044750016}" type="slidenum">
              <a:rPr lang="en-US"/>
              <a:pPr/>
              <a:t>33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6E2B6-097C-4AF0-AD12-111A8D674549}" type="slidenum">
              <a:rPr lang="en-US"/>
              <a:pPr/>
              <a:t>34</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7A345-D285-4F9D-80A3-C9CD796BECA6}" type="slidenum">
              <a:rPr lang="en-US"/>
              <a:pPr/>
              <a:t>35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11DA3-EEDB-4EA4-B6F7-1CE5D9C886F0}" type="slidenum">
              <a:rPr lang="en-US"/>
              <a:pPr/>
              <a:t>36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22E2B-9BA7-4128-AA08-EC5B3FF02719}" type="slidenum">
              <a:rPr lang="en-US"/>
              <a:pPr/>
              <a:t>37</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698A6-57BE-42C5-A003-A7696190A951}" type="slidenum">
              <a:rPr lang="en-US"/>
              <a:pPr/>
              <a:t>38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A061D-D82B-4C7A-B36F-3B28B10594AE}" type="slidenum">
              <a:rPr lang="en-US"/>
              <a:pPr/>
              <a:t>39</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41669-A1F7-4935-853F-609F8463BC1D}" type="slidenum">
              <a:rPr lang="en-US"/>
              <a:pPr/>
              <a:t>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6E0D6-4096-4E3B-9E91-FFBB9225A91C}" type="slidenum">
              <a:rPr lang="en-US"/>
              <a:pPr/>
              <a:t>40</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AD5B7-1704-4C1D-9540-F01B2B5CD9EA}" type="slidenum">
              <a:rPr lang="en-US"/>
              <a:pPr/>
              <a:t>46</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F8219-6F2B-42D7-B22B-611DADDB5810}" type="slidenum">
              <a:rPr lang="en-US"/>
              <a:pPr/>
              <a:t>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9CE49-E56A-4646-8E2E-528249FD09FE}" type="slidenum">
              <a:rPr lang="en-US"/>
              <a:pPr/>
              <a:t>6</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6C390-0170-4A0C-9797-A17407082909}" type="slidenum">
              <a:rPr lang="en-US"/>
              <a:pPr/>
              <a:t>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BAB1C-4AFA-4856-ACE6-AA068ED8537F}"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8F720-9508-461D-80C3-8EA597498F8C}" type="slidenum">
              <a:rPr lang="en-US"/>
              <a:pPr/>
              <a:t>9</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3A792B-58EC-4343-94DF-55C17487F99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26BB19-6CD9-4307-B20F-73D55120A2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9250" y="76200"/>
            <a:ext cx="16573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48196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DBF4F8-C979-4F13-9CE8-98843379BC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D3D58C-143C-4242-B59E-4272B8FBD5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EE7B79-25E6-4BAD-9ABB-FE95F329DDD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2933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3300" y="1371600"/>
            <a:ext cx="2933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C51183-7D1F-4AA9-8ECE-C1025D0249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676F5A-9427-4C93-80B9-6801B90772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5C9525-0A62-44A3-8D3A-8901B6A91F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404C41F-19D2-4F9B-82A7-D9DEEFEE260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F44092-31E5-4935-B8DB-46593A2FAD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B86E1B-E297-4291-9F73-034919F6E2B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bg"/>
          <p:cNvPicPr>
            <a:picLocks noChangeAspect="1" noChangeArrowheads="1"/>
          </p:cNvPicPr>
          <p:nvPr userDrawn="1"/>
        </p:nvPicPr>
        <p:blipFill>
          <a:blip r:embed="rId13"/>
          <a:srcRect l="6976"/>
          <a:stretch>
            <a:fillRect/>
          </a:stretch>
        </p:blipFill>
        <p:spPr bwMode="auto">
          <a:xfrm>
            <a:off x="0" y="0"/>
            <a:ext cx="9144000" cy="6880225"/>
          </a:xfrm>
          <a:prstGeom prst="rect">
            <a:avLst/>
          </a:prstGeom>
          <a:noFill/>
        </p:spPr>
      </p:pic>
      <p:sp>
        <p:nvSpPr>
          <p:cNvPr id="1026" name="Rectangle 2"/>
          <p:cNvSpPr>
            <a:spLocks noGrp="1" noChangeArrowheads="1"/>
          </p:cNvSpPr>
          <p:nvPr>
            <p:ph type="title"/>
          </p:nvPr>
        </p:nvSpPr>
        <p:spPr bwMode="auto">
          <a:xfrm>
            <a:off x="457200" y="7620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6019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BDF07458-A93C-4758-B1F5-DA9105A56C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Effect transition="in" filter="fade">
                                      <p:cBhvr>
                                        <p:cTn id="11" dur="500"/>
                                        <p:tgtEl>
                                          <p:spTgt spid="102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Effect transition="in" filter="fade">
                                      <p:cBhvr>
                                        <p:cTn id="19" dur="500"/>
                                        <p:tgtEl>
                                          <p:spTgt spid="102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fade">
                                      <p:cBhvr>
                                        <p:cTn id="23"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txStyles>
    <p:titleStyle>
      <a:lvl1pPr algn="l" rtl="0" fontAlgn="base">
        <a:spcBef>
          <a:spcPct val="0"/>
        </a:spcBef>
        <a:spcAft>
          <a:spcPct val="0"/>
        </a:spcAft>
        <a:defRPr sz="4000">
          <a:solidFill>
            <a:srgbClr val="FFCC00"/>
          </a:solidFill>
          <a:latin typeface="+mj-lt"/>
          <a:ea typeface="+mj-ea"/>
          <a:cs typeface="+mj-cs"/>
        </a:defRPr>
      </a:lvl1pPr>
      <a:lvl2pPr algn="l" rtl="0" fontAlgn="base">
        <a:spcBef>
          <a:spcPct val="0"/>
        </a:spcBef>
        <a:spcAft>
          <a:spcPct val="0"/>
        </a:spcAft>
        <a:defRPr sz="4000">
          <a:solidFill>
            <a:srgbClr val="FFCC00"/>
          </a:solidFill>
          <a:latin typeface="Arial" charset="0"/>
        </a:defRPr>
      </a:lvl2pPr>
      <a:lvl3pPr algn="l" rtl="0" fontAlgn="base">
        <a:spcBef>
          <a:spcPct val="0"/>
        </a:spcBef>
        <a:spcAft>
          <a:spcPct val="0"/>
        </a:spcAft>
        <a:defRPr sz="4000">
          <a:solidFill>
            <a:srgbClr val="FFCC00"/>
          </a:solidFill>
          <a:latin typeface="Arial" charset="0"/>
        </a:defRPr>
      </a:lvl3pPr>
      <a:lvl4pPr algn="l" rtl="0" fontAlgn="base">
        <a:spcBef>
          <a:spcPct val="0"/>
        </a:spcBef>
        <a:spcAft>
          <a:spcPct val="0"/>
        </a:spcAft>
        <a:defRPr sz="4000">
          <a:solidFill>
            <a:srgbClr val="FFCC00"/>
          </a:solidFill>
          <a:latin typeface="Arial" charset="0"/>
        </a:defRPr>
      </a:lvl4pPr>
      <a:lvl5pPr algn="l" rtl="0" fontAlgn="base">
        <a:spcBef>
          <a:spcPct val="0"/>
        </a:spcBef>
        <a:spcAft>
          <a:spcPct val="0"/>
        </a:spcAft>
        <a:defRPr sz="4000">
          <a:solidFill>
            <a:srgbClr val="FFCC00"/>
          </a:solidFill>
          <a:latin typeface="Arial" charset="0"/>
        </a:defRPr>
      </a:lvl5pPr>
      <a:lvl6pPr marL="457200" algn="l" rtl="0" fontAlgn="base">
        <a:spcBef>
          <a:spcPct val="0"/>
        </a:spcBef>
        <a:spcAft>
          <a:spcPct val="0"/>
        </a:spcAft>
        <a:defRPr sz="4000">
          <a:solidFill>
            <a:srgbClr val="FFCC00"/>
          </a:solidFill>
          <a:latin typeface="Arial" charset="0"/>
        </a:defRPr>
      </a:lvl6pPr>
      <a:lvl7pPr marL="914400" algn="l" rtl="0" fontAlgn="base">
        <a:spcBef>
          <a:spcPct val="0"/>
        </a:spcBef>
        <a:spcAft>
          <a:spcPct val="0"/>
        </a:spcAft>
        <a:defRPr sz="4000">
          <a:solidFill>
            <a:srgbClr val="FFCC00"/>
          </a:solidFill>
          <a:latin typeface="Arial" charset="0"/>
        </a:defRPr>
      </a:lvl7pPr>
      <a:lvl8pPr marL="1371600" algn="l" rtl="0" fontAlgn="base">
        <a:spcBef>
          <a:spcPct val="0"/>
        </a:spcBef>
        <a:spcAft>
          <a:spcPct val="0"/>
        </a:spcAft>
        <a:defRPr sz="4000">
          <a:solidFill>
            <a:srgbClr val="FFCC00"/>
          </a:solidFill>
          <a:latin typeface="Arial" charset="0"/>
        </a:defRPr>
      </a:lvl8pPr>
      <a:lvl9pPr marL="1828800" algn="l" rtl="0" fontAlgn="base">
        <a:spcBef>
          <a:spcPct val="0"/>
        </a:spcBef>
        <a:spcAft>
          <a:spcPct val="0"/>
        </a:spcAft>
        <a:defRPr sz="4000">
          <a:solidFill>
            <a:srgbClr val="FFCC00"/>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dreads.com/author/show/44567.Theodore_Roosevelt" TargetMode="External"/><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676400"/>
            <a:ext cx="7772400" cy="1470025"/>
          </a:xfrm>
        </p:spPr>
        <p:txBody>
          <a:bodyPr/>
          <a:lstStyle/>
          <a:p>
            <a:r>
              <a:rPr lang="en-US" altLang="ja-JP" b="1">
                <a:ea typeface="ＭＳ Ｐゴシック" charset="-128"/>
              </a:rPr>
              <a:t>Climate Change</a:t>
            </a:r>
            <a:r>
              <a:rPr lang="en-US" altLang="ja-JP">
                <a:solidFill>
                  <a:srgbClr val="FFFF00"/>
                </a:solidFill>
                <a:ea typeface="ＭＳ Ｐゴシック" charset="-128"/>
              </a:rPr>
              <a:t> </a:t>
            </a:r>
            <a:endParaRPr lang="en-US">
              <a:solidFill>
                <a:srgbClr val="FFFF00"/>
              </a:solidFill>
            </a:endParaRPr>
          </a:p>
        </p:txBody>
      </p:sp>
      <p:sp>
        <p:nvSpPr>
          <p:cNvPr id="2051" name="Rectangle 3"/>
          <p:cNvSpPr>
            <a:spLocks noGrp="1" noChangeArrowheads="1"/>
          </p:cNvSpPr>
          <p:nvPr>
            <p:ph type="subTitle" idx="1"/>
          </p:nvPr>
        </p:nvSpPr>
        <p:spPr>
          <a:xfrm>
            <a:off x="685800" y="4800600"/>
            <a:ext cx="7162800" cy="1752600"/>
          </a:xfrm>
        </p:spPr>
        <p:txBody>
          <a:bodyPr/>
          <a:lstStyle/>
          <a:p>
            <a:pPr algn="l"/>
            <a:r>
              <a:rPr lang="en-US" sz="1600" b="1" dirty="0" smtClean="0"/>
              <a:t>Presented by:</a:t>
            </a:r>
          </a:p>
          <a:p>
            <a:pPr algn="l"/>
            <a:r>
              <a:rPr lang="en-US" sz="1600" b="1" dirty="0" smtClean="0"/>
              <a:t>LEX M. DELOS REYES, Ll.B</a:t>
            </a:r>
          </a:p>
          <a:p>
            <a:pPr algn="l"/>
            <a:r>
              <a:rPr lang="en-US" sz="1600" b="1" i="1" smtClean="0"/>
              <a:t>Acting </a:t>
            </a:r>
            <a:r>
              <a:rPr lang="en-US" sz="1600" b="1" smtClean="0"/>
              <a:t>CHIEF, Operations </a:t>
            </a:r>
            <a:r>
              <a:rPr lang="en-US" sz="1600" b="1" dirty="0" smtClean="0"/>
              <a:t>Division</a:t>
            </a:r>
          </a:p>
          <a:p>
            <a:pPr algn="l"/>
            <a:r>
              <a:rPr lang="en-US" sz="1600" b="1" dirty="0" smtClean="0"/>
              <a:t>Department of Public Services</a:t>
            </a:r>
          </a:p>
          <a:p>
            <a:pPr algn="l"/>
            <a:r>
              <a:rPr lang="en-US" sz="1600" b="1" dirty="0" smtClean="0"/>
              <a:t>City of Manila</a:t>
            </a:r>
            <a:endParaRPr 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10"/>
          <p:cNvSpPr>
            <a:spLocks noChangeArrowheads="1"/>
          </p:cNvSpPr>
          <p:nvPr/>
        </p:nvSpPr>
        <p:spPr bwMode="auto">
          <a:xfrm>
            <a:off x="0" y="1143000"/>
            <a:ext cx="9144000" cy="36576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5362" name="Rectangle 2"/>
          <p:cNvSpPr>
            <a:spLocks noGrp="1" noChangeArrowheads="1"/>
          </p:cNvSpPr>
          <p:nvPr>
            <p:ph type="title"/>
          </p:nvPr>
        </p:nvSpPr>
        <p:spPr>
          <a:xfrm>
            <a:off x="457200" y="0"/>
            <a:ext cx="6629400" cy="1143000"/>
          </a:xfrm>
        </p:spPr>
        <p:txBody>
          <a:bodyPr/>
          <a:lstStyle/>
          <a:p>
            <a:r>
              <a:rPr lang="en-US" altLang="ja-JP" b="1">
                <a:ea typeface="ＭＳ Ｐゴシック" charset="-128"/>
              </a:rPr>
              <a:t>Ano ang naobserbahan?</a:t>
            </a:r>
            <a:r>
              <a:rPr lang="en-US" altLang="ja-JP">
                <a:ea typeface="ＭＳ Ｐゴシック" charset="-128"/>
              </a:rPr>
              <a:t> </a:t>
            </a:r>
            <a:endParaRPr lang="en-US">
              <a:ea typeface="ＭＳ Ｐゴシック" charset="-128"/>
            </a:endParaRPr>
          </a:p>
        </p:txBody>
      </p:sp>
      <p:sp>
        <p:nvSpPr>
          <p:cNvPr id="15363" name="Rectangle 3"/>
          <p:cNvSpPr>
            <a:spLocks noGrp="1" noChangeArrowheads="1"/>
          </p:cNvSpPr>
          <p:nvPr>
            <p:ph type="body" idx="1"/>
          </p:nvPr>
        </p:nvSpPr>
        <p:spPr>
          <a:xfrm>
            <a:off x="-152400" y="4419600"/>
            <a:ext cx="7391400" cy="2438400"/>
          </a:xfrm>
        </p:spPr>
        <p:txBody>
          <a:bodyPr/>
          <a:lstStyle/>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pPr>
            <a:r>
              <a:rPr lang="en-US" altLang="ja-JP" sz="2000">
                <a:ea typeface="ＭＳ Ｐゴシック" charset="-128"/>
              </a:rPr>
              <a:t>Ang </a:t>
            </a:r>
            <a:r>
              <a:rPr lang="en-US" altLang="ja-JP" sz="2000">
                <a:solidFill>
                  <a:srgbClr val="FFCC00"/>
                </a:solidFill>
                <a:ea typeface="ＭＳ Ｐゴシック" charset="-128"/>
              </a:rPr>
              <a:t>Super Typhoon Reming</a:t>
            </a:r>
            <a:r>
              <a:rPr lang="en-US" altLang="ja-JP" sz="2000">
                <a:ea typeface="ＭＳ Ｐゴシック" charset="-128"/>
              </a:rPr>
              <a:t> na may kasamang malalakas na pag-ulan ay tumama sa Kabikulan at sumalanta sa mga bayang nakapalibot sa Bulkang Mayon, Tinangay nito ang mga labi mula sa bulkan at natabunan ang libu-libong kabahayan na naging sanhi ng pagkamatay ng libu-libo ring mga mamamayan at mga hayop at pagkawala ng daan-daan pang mga tao.  </a:t>
            </a:r>
            <a:endParaRPr lang="en-US" sz="2000"/>
          </a:p>
        </p:txBody>
      </p:sp>
      <p:pic>
        <p:nvPicPr>
          <p:cNvPr id="15364" name="Picture 4" descr="typhoonremingnaga4"/>
          <p:cNvPicPr>
            <a:picLocks noChangeAspect="1" noChangeArrowheads="1"/>
          </p:cNvPicPr>
          <p:nvPr/>
        </p:nvPicPr>
        <p:blipFill>
          <a:blip r:embed="rId3">
            <a:lum bright="18000" contrast="36000"/>
          </a:blip>
          <a:srcRect/>
          <a:stretch>
            <a:fillRect/>
          </a:stretch>
        </p:blipFill>
        <p:spPr bwMode="auto">
          <a:xfrm>
            <a:off x="4724400" y="1219200"/>
            <a:ext cx="4419600" cy="3505200"/>
          </a:xfrm>
          <a:prstGeom prst="rect">
            <a:avLst/>
          </a:prstGeom>
          <a:noFill/>
        </p:spPr>
      </p:pic>
      <p:pic>
        <p:nvPicPr>
          <p:cNvPr id="15368" name="Picture 8" descr="typhoonremingnaga3"/>
          <p:cNvPicPr>
            <a:picLocks noChangeAspect="1" noChangeArrowheads="1"/>
          </p:cNvPicPr>
          <p:nvPr/>
        </p:nvPicPr>
        <p:blipFill>
          <a:blip r:embed="rId4">
            <a:lum bright="6000" contrast="18000"/>
          </a:blip>
          <a:srcRect/>
          <a:stretch>
            <a:fillRect/>
          </a:stretch>
        </p:blipFill>
        <p:spPr bwMode="auto">
          <a:xfrm>
            <a:off x="0" y="1219200"/>
            <a:ext cx="4648200" cy="3505200"/>
          </a:xfrm>
          <a:prstGeom prst="rect">
            <a:avLst/>
          </a:prstGeom>
          <a:noFill/>
        </p:spPr>
      </p:pic>
      <p:sp>
        <p:nvSpPr>
          <p:cNvPr id="15371" name="Text Box 11"/>
          <p:cNvSpPr txBox="1">
            <a:spLocks noChangeArrowheads="1"/>
          </p:cNvSpPr>
          <p:nvPr/>
        </p:nvSpPr>
        <p:spPr bwMode="auto">
          <a:xfrm>
            <a:off x="0" y="4267200"/>
            <a:ext cx="4648200" cy="639763"/>
          </a:xfrm>
          <a:prstGeom prst="rect">
            <a:avLst/>
          </a:prstGeom>
          <a:solidFill>
            <a:schemeClr val="tx1"/>
          </a:solidFill>
          <a:ln w="9525">
            <a:noFill/>
            <a:miter lim="800000"/>
            <a:headEnd/>
            <a:tailEnd/>
          </a:ln>
          <a:effectLst/>
        </p:spPr>
        <p:txBody>
          <a:bodyPr>
            <a:spAutoFit/>
          </a:bodyPr>
          <a:lstStyle/>
          <a:p>
            <a:r>
              <a:rPr lang="en-US" sz="1200">
                <a:solidFill>
                  <a:schemeClr val="bg1"/>
                </a:solidFill>
              </a:rPr>
              <a:t>Larawang kinunan matapos ang bagyo ng binalak na maging Naga City Coliseum at mga nagkapilipilipit na mga bakal na biga na kasalukuyang gingawa nang dumating ang bagyo. </a:t>
            </a:r>
          </a:p>
        </p:txBody>
      </p:sp>
      <p:sp>
        <p:nvSpPr>
          <p:cNvPr id="15372" name="Text Box 12"/>
          <p:cNvSpPr txBox="1">
            <a:spLocks noChangeArrowheads="1"/>
          </p:cNvSpPr>
          <p:nvPr/>
        </p:nvSpPr>
        <p:spPr bwMode="auto">
          <a:xfrm>
            <a:off x="4724400" y="4267200"/>
            <a:ext cx="4419600" cy="457200"/>
          </a:xfrm>
          <a:prstGeom prst="rect">
            <a:avLst/>
          </a:prstGeom>
          <a:solidFill>
            <a:schemeClr val="tx2"/>
          </a:solidFill>
          <a:ln w="9525">
            <a:noFill/>
            <a:miter lim="800000"/>
            <a:headEnd/>
            <a:tailEnd/>
          </a:ln>
          <a:effectLst/>
        </p:spPr>
        <p:txBody>
          <a:bodyPr>
            <a:spAutoFit/>
          </a:bodyPr>
          <a:lstStyle/>
          <a:p>
            <a:r>
              <a:rPr lang="en-US" sz="1200">
                <a:solidFill>
                  <a:schemeClr val="bg1"/>
                </a:solidFill>
              </a:rPr>
              <a:t>Bodega ng National Food Authority (NFA) sa Balintawak, Naga City na winasak ng bagyo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500"/>
                                        <p:tgtEl>
                                          <p:spTgt spid="153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fade">
                                      <p:cBhvr>
                                        <p:cTn id="11" dur="500"/>
                                        <p:tgtEl>
                                          <p:spTgt spid="153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500"/>
                                        <p:tgtEl>
                                          <p:spTgt spid="1536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371"/>
                                        </p:tgtEl>
                                        <p:attrNameLst>
                                          <p:attrName>style.visibility</p:attrName>
                                        </p:attrNameLst>
                                      </p:cBhvr>
                                      <p:to>
                                        <p:strVal val="visible"/>
                                      </p:to>
                                    </p:set>
                                    <p:animEffect transition="in" filter="fade">
                                      <p:cBhvr>
                                        <p:cTn id="19" dur="500"/>
                                        <p:tgtEl>
                                          <p:spTgt spid="1537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372"/>
                                        </p:tgtEl>
                                        <p:attrNameLst>
                                          <p:attrName>style.visibility</p:attrName>
                                        </p:attrNameLst>
                                      </p:cBhvr>
                                      <p:to>
                                        <p:strVal val="visible"/>
                                      </p:to>
                                    </p:set>
                                    <p:animEffect transition="in" filter="fade">
                                      <p:cBhvr>
                                        <p:cTn id="23"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1" grpId="0" animBg="1"/>
      <p:bldP spid="153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0" y="1524000"/>
            <a:ext cx="9144000" cy="32004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6386" name="Rectangle 2"/>
          <p:cNvSpPr>
            <a:spLocks noGrp="1" noChangeArrowheads="1"/>
          </p:cNvSpPr>
          <p:nvPr>
            <p:ph type="title"/>
          </p:nvPr>
        </p:nvSpPr>
        <p:spPr/>
        <p:txBody>
          <a:bodyPr/>
          <a:lstStyle/>
          <a:p>
            <a:r>
              <a:rPr lang="en-US" altLang="ja-JP" b="1">
                <a:ea typeface="ＭＳ Ｐゴシック" charset="-128"/>
              </a:rPr>
              <a:t>Ano ang naobserbahan?</a:t>
            </a:r>
            <a:endParaRPr lang="en-US" b="1">
              <a:ea typeface="ＭＳ Ｐゴシック" charset="-128"/>
            </a:endParaRPr>
          </a:p>
        </p:txBody>
      </p:sp>
      <p:sp>
        <p:nvSpPr>
          <p:cNvPr id="16387" name="Rectangle 3"/>
          <p:cNvSpPr>
            <a:spLocks noGrp="1" noChangeArrowheads="1"/>
          </p:cNvSpPr>
          <p:nvPr>
            <p:ph type="body" idx="1"/>
          </p:nvPr>
        </p:nvSpPr>
        <p:spPr>
          <a:xfrm>
            <a:off x="381000" y="4419600"/>
            <a:ext cx="6324600" cy="2667000"/>
          </a:xfrm>
        </p:spPr>
        <p:txBody>
          <a:bodyPr/>
          <a:lstStyle/>
          <a:p>
            <a:pPr>
              <a:lnSpc>
                <a:spcPct val="80000"/>
              </a:lnSpc>
              <a:buFontTx/>
              <a:buNone/>
            </a:pPr>
            <a:endParaRPr lang="en-US" altLang="ja-JP" sz="2400">
              <a:ea typeface="ＭＳ Ｐゴシック" charset="-128"/>
            </a:endParaRPr>
          </a:p>
          <a:p>
            <a:pPr>
              <a:lnSpc>
                <a:spcPct val="80000"/>
              </a:lnSpc>
            </a:pPr>
            <a:r>
              <a:rPr lang="en-US" altLang="ja-JP" sz="2400">
                <a:ea typeface="ＭＳ Ｐゴシック" charset="-128"/>
              </a:rPr>
              <a:t>Ang mga gusali ng paaralan, mga daan, mga tulay at mga lupang sakahan ay nangawasak. Dahil sa karamihan sa mga lupa ng naturang rehiyon ay ginagamit sa pagsasaka, </a:t>
            </a:r>
            <a:r>
              <a:rPr lang="en-US" altLang="ja-JP" sz="2400">
                <a:solidFill>
                  <a:srgbClr val="FFCC00"/>
                </a:solidFill>
                <a:ea typeface="ＭＳ Ｐゴシック" charset="-128"/>
              </a:rPr>
              <a:t>maraming tao ang nawalan ng kabuhayan</a:t>
            </a:r>
            <a:r>
              <a:rPr lang="en-US" altLang="ja-JP" sz="2400">
                <a:ea typeface="ＭＳ Ｐゴシック" charset="-128"/>
              </a:rPr>
              <a:t>. </a:t>
            </a:r>
          </a:p>
          <a:p>
            <a:pPr>
              <a:lnSpc>
                <a:spcPct val="80000"/>
              </a:lnSpc>
              <a:buFontTx/>
              <a:buNone/>
            </a:pPr>
            <a:r>
              <a:rPr lang="en-US" altLang="ja-JP" sz="2400">
                <a:ea typeface="ＭＳ Ｐゴシック" charset="-128"/>
              </a:rPr>
              <a:t>	</a:t>
            </a:r>
          </a:p>
        </p:txBody>
      </p:sp>
      <p:pic>
        <p:nvPicPr>
          <p:cNvPr id="16388" name="Picture 4" descr="typhoonremingnaga2"/>
          <p:cNvPicPr>
            <a:picLocks noChangeAspect="1" noChangeArrowheads="1"/>
          </p:cNvPicPr>
          <p:nvPr/>
        </p:nvPicPr>
        <p:blipFill>
          <a:blip r:embed="rId3">
            <a:lum bright="12000" contrast="36000"/>
          </a:blip>
          <a:srcRect l="11765" t="21568" r="5882"/>
          <a:stretch>
            <a:fillRect/>
          </a:stretch>
        </p:blipFill>
        <p:spPr bwMode="auto">
          <a:xfrm>
            <a:off x="0" y="1600200"/>
            <a:ext cx="3200400" cy="3048000"/>
          </a:xfrm>
          <a:prstGeom prst="rect">
            <a:avLst/>
          </a:prstGeom>
          <a:noFill/>
        </p:spPr>
      </p:pic>
      <p:pic>
        <p:nvPicPr>
          <p:cNvPr id="16389" name="Picture 5" descr="typhoonremingnaga1"/>
          <p:cNvPicPr>
            <a:picLocks noChangeAspect="1" noChangeArrowheads="1"/>
          </p:cNvPicPr>
          <p:nvPr/>
        </p:nvPicPr>
        <p:blipFill>
          <a:blip r:embed="rId4">
            <a:lum bright="12000" contrast="12000"/>
          </a:blip>
          <a:srcRect r="10001"/>
          <a:stretch>
            <a:fillRect/>
          </a:stretch>
        </p:blipFill>
        <p:spPr bwMode="auto">
          <a:xfrm>
            <a:off x="6324600" y="1600200"/>
            <a:ext cx="2819400" cy="3048000"/>
          </a:xfrm>
          <a:prstGeom prst="rect">
            <a:avLst/>
          </a:prstGeom>
          <a:noFill/>
        </p:spPr>
      </p:pic>
      <p:pic>
        <p:nvPicPr>
          <p:cNvPr id="16390" name="Picture 6" descr="typhoonremingnaga"/>
          <p:cNvPicPr>
            <a:picLocks noChangeAspect="1" noChangeArrowheads="1"/>
          </p:cNvPicPr>
          <p:nvPr/>
        </p:nvPicPr>
        <p:blipFill>
          <a:blip r:embed="rId5">
            <a:lum bright="18000" contrast="12000"/>
          </a:blip>
          <a:srcRect/>
          <a:stretch>
            <a:fillRect/>
          </a:stretch>
        </p:blipFill>
        <p:spPr bwMode="auto">
          <a:xfrm>
            <a:off x="3200400" y="1600200"/>
            <a:ext cx="3048000" cy="3048000"/>
          </a:xfrm>
          <a:prstGeom prst="rect">
            <a:avLst/>
          </a:prstGeom>
          <a:noFill/>
        </p:spPr>
      </p:pic>
      <p:sp>
        <p:nvSpPr>
          <p:cNvPr id="16392" name="Text Box 8"/>
          <p:cNvSpPr txBox="1">
            <a:spLocks noChangeArrowheads="1"/>
          </p:cNvSpPr>
          <p:nvPr/>
        </p:nvSpPr>
        <p:spPr bwMode="auto">
          <a:xfrm>
            <a:off x="0" y="4114800"/>
            <a:ext cx="3200400" cy="639763"/>
          </a:xfrm>
          <a:prstGeom prst="rect">
            <a:avLst/>
          </a:prstGeom>
          <a:solidFill>
            <a:schemeClr val="tx2"/>
          </a:solidFill>
          <a:ln w="9525">
            <a:noFill/>
            <a:miter lim="800000"/>
            <a:headEnd/>
            <a:tailEnd/>
          </a:ln>
          <a:effectLst/>
        </p:spPr>
        <p:txBody>
          <a:bodyPr>
            <a:spAutoFit/>
          </a:bodyPr>
          <a:lstStyle/>
          <a:p>
            <a:r>
              <a:rPr lang="en-US" sz="1200">
                <a:solidFill>
                  <a:schemeClr val="bg1"/>
                </a:solidFill>
              </a:rPr>
              <a:t>Ang kampus ng Hope Christian School sa lungsod ng Naga ay isa sa mga malubhang nawasak ng bagyo.</a:t>
            </a:r>
          </a:p>
        </p:txBody>
      </p:sp>
      <p:sp>
        <p:nvSpPr>
          <p:cNvPr id="16393" name="Text Box 9"/>
          <p:cNvSpPr txBox="1">
            <a:spLocks noChangeArrowheads="1"/>
          </p:cNvSpPr>
          <p:nvPr/>
        </p:nvSpPr>
        <p:spPr bwMode="auto">
          <a:xfrm>
            <a:off x="3200400" y="4114800"/>
            <a:ext cx="3048000" cy="639763"/>
          </a:xfrm>
          <a:prstGeom prst="rect">
            <a:avLst/>
          </a:prstGeom>
          <a:solidFill>
            <a:schemeClr val="tx2"/>
          </a:solidFill>
          <a:ln w="9525">
            <a:noFill/>
            <a:miter lim="800000"/>
            <a:headEnd/>
            <a:tailEnd/>
          </a:ln>
          <a:effectLst/>
        </p:spPr>
        <p:txBody>
          <a:bodyPr>
            <a:spAutoFit/>
          </a:bodyPr>
          <a:lstStyle/>
          <a:p>
            <a:r>
              <a:rPr lang="en-US" sz="1200">
                <a:solidFill>
                  <a:schemeClr val="bg1"/>
                </a:solidFill>
              </a:rPr>
              <a:t>Isa  pang pampublikong paaralan sa Lungsod ng Naga na natanggalan ng bubong dahil sa bagyo. </a:t>
            </a:r>
          </a:p>
        </p:txBody>
      </p:sp>
      <p:sp>
        <p:nvSpPr>
          <p:cNvPr id="16394" name="Text Box 10"/>
          <p:cNvSpPr txBox="1">
            <a:spLocks noChangeArrowheads="1"/>
          </p:cNvSpPr>
          <p:nvPr/>
        </p:nvSpPr>
        <p:spPr bwMode="auto">
          <a:xfrm>
            <a:off x="6248400" y="4114800"/>
            <a:ext cx="2895600" cy="639763"/>
          </a:xfrm>
          <a:prstGeom prst="rect">
            <a:avLst/>
          </a:prstGeom>
          <a:solidFill>
            <a:schemeClr val="tx2"/>
          </a:solidFill>
          <a:ln w="9525">
            <a:noFill/>
            <a:miter lim="800000"/>
            <a:headEnd/>
            <a:tailEnd/>
          </a:ln>
          <a:effectLst/>
        </p:spPr>
        <p:txBody>
          <a:bodyPr>
            <a:spAutoFit/>
          </a:bodyPr>
          <a:lstStyle/>
          <a:p>
            <a:r>
              <a:rPr lang="en-US" sz="1200">
                <a:solidFill>
                  <a:schemeClr val="bg1"/>
                </a:solidFill>
              </a:rPr>
              <a:t>  Isang bahay sa isang subdivision sa   </a:t>
            </a:r>
          </a:p>
          <a:p>
            <a:r>
              <a:rPr lang="en-US" sz="1200">
                <a:solidFill>
                  <a:schemeClr val="bg1"/>
                </a:solidFill>
              </a:rPr>
              <a:t>  Lungsod ng Naga.</a:t>
            </a:r>
          </a:p>
          <a:p>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fade">
                                      <p:cBhvr>
                                        <p:cTn id="11" dur="500"/>
                                        <p:tgtEl>
                                          <p:spTgt spid="163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500"/>
                                        <p:tgtEl>
                                          <p:spTgt spid="1639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389"/>
                                        </p:tgtEl>
                                        <p:attrNameLst>
                                          <p:attrName>style.visibility</p:attrName>
                                        </p:attrNameLst>
                                      </p:cBhvr>
                                      <p:to>
                                        <p:strVal val="visible"/>
                                      </p:to>
                                    </p:set>
                                    <p:animEffect transition="in" filter="fade">
                                      <p:cBhvr>
                                        <p:cTn id="19" dur="500"/>
                                        <p:tgtEl>
                                          <p:spTgt spid="1638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392"/>
                                        </p:tgtEl>
                                        <p:attrNameLst>
                                          <p:attrName>style.visibility</p:attrName>
                                        </p:attrNameLst>
                                      </p:cBhvr>
                                      <p:to>
                                        <p:strVal val="visible"/>
                                      </p:to>
                                    </p:set>
                                    <p:animEffect transition="in" filter="fade">
                                      <p:cBhvr>
                                        <p:cTn id="23" dur="500"/>
                                        <p:tgtEl>
                                          <p:spTgt spid="1639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393"/>
                                        </p:tgtEl>
                                        <p:attrNameLst>
                                          <p:attrName>style.visibility</p:attrName>
                                        </p:attrNameLst>
                                      </p:cBhvr>
                                      <p:to>
                                        <p:strVal val="visible"/>
                                      </p:to>
                                    </p:set>
                                    <p:animEffect transition="in" filter="fade">
                                      <p:cBhvr>
                                        <p:cTn id="27" dur="500"/>
                                        <p:tgtEl>
                                          <p:spTgt spid="1639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394"/>
                                        </p:tgtEl>
                                        <p:attrNameLst>
                                          <p:attrName>style.visibility</p:attrName>
                                        </p:attrNameLst>
                                      </p:cBhvr>
                                      <p:to>
                                        <p:strVal val="visible"/>
                                      </p:to>
                                    </p:set>
                                    <p:animEffect transition="in" filter="fade">
                                      <p:cBhvr>
                                        <p:cTn id="31"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P spid="16393" grpId="0" animBg="1"/>
      <p:bldP spid="163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1295400"/>
            <a:ext cx="9144000" cy="3048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7410" name="Rectangle 2"/>
          <p:cNvSpPr>
            <a:spLocks noGrp="1" noChangeArrowheads="1"/>
          </p:cNvSpPr>
          <p:nvPr>
            <p:ph type="title"/>
          </p:nvPr>
        </p:nvSpPr>
        <p:spPr/>
        <p:txBody>
          <a:bodyPr/>
          <a:lstStyle/>
          <a:p>
            <a:r>
              <a:rPr lang="en-US" altLang="ja-JP" b="1">
                <a:ea typeface="ＭＳ Ｐゴシック" charset="-128"/>
              </a:rPr>
              <a:t>Ano ang naobserbahan?</a:t>
            </a:r>
            <a:r>
              <a:rPr lang="en-US" altLang="ja-JP">
                <a:ea typeface="ＭＳ Ｐゴシック" charset="-128"/>
              </a:rPr>
              <a:t> </a:t>
            </a:r>
            <a:endParaRPr lang="en-US">
              <a:ea typeface="ＭＳ Ｐゴシック" charset="-128"/>
            </a:endParaRPr>
          </a:p>
        </p:txBody>
      </p:sp>
      <p:sp>
        <p:nvSpPr>
          <p:cNvPr id="17411" name="Rectangle 3"/>
          <p:cNvSpPr>
            <a:spLocks noGrp="1" noChangeArrowheads="1"/>
          </p:cNvSpPr>
          <p:nvPr>
            <p:ph type="body" idx="1"/>
          </p:nvPr>
        </p:nvSpPr>
        <p:spPr>
          <a:xfrm>
            <a:off x="152400" y="4876800"/>
            <a:ext cx="6781800" cy="2057400"/>
          </a:xfrm>
        </p:spPr>
        <p:txBody>
          <a:bodyPr/>
          <a:lstStyle/>
          <a:p>
            <a:pPr>
              <a:buFontTx/>
              <a:buNone/>
            </a:pPr>
            <a:endParaRPr lang="en-US" altLang="ja-JP" sz="2400">
              <a:ea typeface="ＭＳ Ｐゴシック" charset="-128"/>
            </a:endParaRPr>
          </a:p>
          <a:p>
            <a:r>
              <a:rPr lang="en-US" altLang="ja-JP" sz="2400">
                <a:ea typeface="ＭＳ Ｐゴシック" charset="-128"/>
              </a:rPr>
              <a:t>Ang bansa ay nakaranas ng mga </a:t>
            </a:r>
            <a:r>
              <a:rPr lang="en-US" altLang="ja-JP" sz="2400">
                <a:solidFill>
                  <a:srgbClr val="FFCC00"/>
                </a:solidFill>
                <a:ea typeface="ＭＳ Ｐゴシック" charset="-128"/>
              </a:rPr>
              <a:t>mapanirang bagyo at pagguho ng lupa</a:t>
            </a:r>
            <a:r>
              <a:rPr lang="en-US" altLang="ja-JP" sz="2400">
                <a:ea typeface="ＭＳ Ｐゴシック" charset="-128"/>
              </a:rPr>
              <a:t>, na nagdulot ng napakalaking kapinsalaan sa mga buhay at ari-arian.</a:t>
            </a:r>
            <a:endParaRPr lang="en-US" sz="2400"/>
          </a:p>
          <a:p>
            <a:pPr>
              <a:buFontTx/>
              <a:buNone/>
            </a:pPr>
            <a:endParaRPr lang="en-US" sz="2400"/>
          </a:p>
        </p:txBody>
      </p:sp>
      <p:pic>
        <p:nvPicPr>
          <p:cNvPr id="17412" name="Picture 4" descr="23filip-span-600"/>
          <p:cNvPicPr>
            <a:picLocks noChangeAspect="1" noChangeArrowheads="1"/>
          </p:cNvPicPr>
          <p:nvPr/>
        </p:nvPicPr>
        <p:blipFill>
          <a:blip r:embed="rId3">
            <a:lum bright="30000" contrast="42000"/>
          </a:blip>
          <a:srcRect l="15486" t="2325" r="14154" b="2325"/>
          <a:stretch>
            <a:fillRect/>
          </a:stretch>
        </p:blipFill>
        <p:spPr bwMode="auto">
          <a:xfrm>
            <a:off x="0" y="1371600"/>
            <a:ext cx="3733800" cy="2895600"/>
          </a:xfrm>
          <a:prstGeom prst="rect">
            <a:avLst/>
          </a:prstGeom>
          <a:noFill/>
        </p:spPr>
      </p:pic>
      <p:pic>
        <p:nvPicPr>
          <p:cNvPr id="17413" name="Picture 5" descr="03cnd-philippines_600"/>
          <p:cNvPicPr>
            <a:picLocks noChangeAspect="1" noChangeArrowheads="1"/>
          </p:cNvPicPr>
          <p:nvPr/>
        </p:nvPicPr>
        <p:blipFill>
          <a:blip r:embed="rId4">
            <a:lum bright="12000"/>
          </a:blip>
          <a:srcRect l="2667" t="2499" r="3999" b="2499"/>
          <a:stretch>
            <a:fillRect/>
          </a:stretch>
        </p:blipFill>
        <p:spPr bwMode="auto">
          <a:xfrm>
            <a:off x="3810000" y="1371600"/>
            <a:ext cx="5334000" cy="2895600"/>
          </a:xfrm>
          <a:prstGeom prst="rect">
            <a:avLst/>
          </a:prstGeom>
          <a:noFill/>
        </p:spPr>
      </p:pic>
      <p:sp>
        <p:nvSpPr>
          <p:cNvPr id="17415" name="Text Box 7"/>
          <p:cNvSpPr txBox="1">
            <a:spLocks noChangeArrowheads="1"/>
          </p:cNvSpPr>
          <p:nvPr/>
        </p:nvSpPr>
        <p:spPr bwMode="auto">
          <a:xfrm>
            <a:off x="0" y="4267200"/>
            <a:ext cx="3810000" cy="822325"/>
          </a:xfrm>
          <a:prstGeom prst="rect">
            <a:avLst/>
          </a:prstGeom>
          <a:solidFill>
            <a:schemeClr val="tx2"/>
          </a:solidFill>
          <a:ln w="9525">
            <a:noFill/>
            <a:miter lim="800000"/>
            <a:headEnd/>
            <a:tailEnd/>
          </a:ln>
          <a:effectLst/>
        </p:spPr>
        <p:txBody>
          <a:bodyPr>
            <a:spAutoFit/>
          </a:bodyPr>
          <a:lstStyle/>
          <a:p>
            <a:r>
              <a:rPr lang="en-US" sz="1200" i="1">
                <a:solidFill>
                  <a:schemeClr val="bg1"/>
                </a:solidFill>
              </a:rPr>
              <a:t>Bullit Marquez/Associated Press.</a:t>
            </a:r>
            <a:r>
              <a:rPr lang="en-US" sz="1200">
                <a:solidFill>
                  <a:schemeClr val="bg1"/>
                </a:solidFill>
              </a:rPr>
              <a:t> Ang mga residente habang nagtatampisaw sa baha sa isang kalye sa Maynila.matapos tamaan ng bagyo ang sentral at hilagang bahagi ng bansa. </a:t>
            </a:r>
          </a:p>
        </p:txBody>
      </p:sp>
      <p:sp>
        <p:nvSpPr>
          <p:cNvPr id="17416" name="Text Box 8"/>
          <p:cNvSpPr txBox="1">
            <a:spLocks noChangeArrowheads="1"/>
          </p:cNvSpPr>
          <p:nvPr/>
        </p:nvSpPr>
        <p:spPr bwMode="auto">
          <a:xfrm>
            <a:off x="3810000" y="4267200"/>
            <a:ext cx="5334000" cy="822325"/>
          </a:xfrm>
          <a:prstGeom prst="rect">
            <a:avLst/>
          </a:prstGeom>
          <a:solidFill>
            <a:schemeClr val="tx2"/>
          </a:solidFill>
          <a:ln w="9525">
            <a:noFill/>
            <a:miter lim="800000"/>
            <a:headEnd/>
            <a:tailEnd/>
          </a:ln>
          <a:effectLst/>
        </p:spPr>
        <p:txBody>
          <a:bodyPr>
            <a:spAutoFit/>
          </a:bodyPr>
          <a:lstStyle/>
          <a:p>
            <a:r>
              <a:rPr lang="en-US" sz="1200" i="1">
                <a:solidFill>
                  <a:schemeClr val="bg1"/>
                </a:solidFill>
              </a:rPr>
              <a:t>Joel Nito/AFP-Getty Images.</a:t>
            </a:r>
            <a:r>
              <a:rPr lang="en-US" sz="1200">
                <a:solidFill>
                  <a:schemeClr val="bg1"/>
                </a:solidFill>
              </a:rPr>
              <a:t> Mga taganayon habang nililinis ang mga labi ng pagkawasak mataqpos ang bagyong Durian ay pumatay sa daan-daang residente sa silangang bahagi ng Catanduanes. </a:t>
            </a:r>
          </a:p>
          <a:p>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
                                        <p:tgtEl>
                                          <p:spTgt spid="174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fade">
                                      <p:cBhvr>
                                        <p:cTn id="11" dur="500"/>
                                        <p:tgtEl>
                                          <p:spTgt spid="174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3"/>
                                        </p:tgtEl>
                                        <p:attrNameLst>
                                          <p:attrName>style.visibility</p:attrName>
                                        </p:attrNameLst>
                                      </p:cBhvr>
                                      <p:to>
                                        <p:strVal val="visible"/>
                                      </p:to>
                                    </p:set>
                                    <p:animEffect transition="in" filter="fade">
                                      <p:cBhvr>
                                        <p:cTn id="15" dur="500"/>
                                        <p:tgtEl>
                                          <p:spTgt spid="174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415"/>
                                        </p:tgtEl>
                                        <p:attrNameLst>
                                          <p:attrName>style.visibility</p:attrName>
                                        </p:attrNameLst>
                                      </p:cBhvr>
                                      <p:to>
                                        <p:strVal val="visible"/>
                                      </p:to>
                                    </p:set>
                                    <p:animEffect transition="in" filter="fade">
                                      <p:cBhvr>
                                        <p:cTn id="19" dur="500"/>
                                        <p:tgtEl>
                                          <p:spTgt spid="174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416"/>
                                        </p:tgtEl>
                                        <p:attrNameLst>
                                          <p:attrName>style.visibility</p:attrName>
                                        </p:attrNameLst>
                                      </p:cBhvr>
                                      <p:to>
                                        <p:strVal val="visible"/>
                                      </p:to>
                                    </p:set>
                                    <p:animEffect transition="in" filter="fade">
                                      <p:cBhvr>
                                        <p:cTn id="23"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0" y="1143000"/>
            <a:ext cx="9144000" cy="3429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8434" name="Rectangle 2"/>
          <p:cNvSpPr>
            <a:spLocks noGrp="1" noChangeArrowheads="1"/>
          </p:cNvSpPr>
          <p:nvPr>
            <p:ph type="title"/>
          </p:nvPr>
        </p:nvSpPr>
        <p:spPr/>
        <p:txBody>
          <a:bodyPr/>
          <a:lstStyle/>
          <a:p>
            <a:r>
              <a:rPr lang="en-US" altLang="ja-JP" b="1">
                <a:ea typeface="ＭＳ Ｐゴシック" charset="-128"/>
              </a:rPr>
              <a:t>Ano ang naobserbahan?</a:t>
            </a:r>
            <a:endParaRPr lang="en-US" b="1">
              <a:ea typeface="ＭＳ Ｐゴシック" charset="-128"/>
            </a:endParaRPr>
          </a:p>
        </p:txBody>
      </p:sp>
      <p:sp>
        <p:nvSpPr>
          <p:cNvPr id="18435" name="Rectangle 3"/>
          <p:cNvSpPr>
            <a:spLocks noGrp="1" noChangeArrowheads="1"/>
          </p:cNvSpPr>
          <p:nvPr>
            <p:ph type="body" idx="1"/>
          </p:nvPr>
        </p:nvSpPr>
        <p:spPr>
          <a:xfrm>
            <a:off x="0" y="4267200"/>
            <a:ext cx="6858000" cy="2514600"/>
          </a:xfrm>
        </p:spPr>
        <p:txBody>
          <a:bodyPr/>
          <a:lstStyle/>
          <a:p>
            <a:pPr>
              <a:lnSpc>
                <a:spcPct val="90000"/>
              </a:lnSpc>
              <a:buFontTx/>
              <a:buNone/>
            </a:pPr>
            <a:endParaRPr lang="en-US" altLang="ja-JP" sz="2400">
              <a:ea typeface="ＭＳ Ｐゴシック" charset="-128"/>
            </a:endParaRPr>
          </a:p>
          <a:p>
            <a:pPr>
              <a:lnSpc>
                <a:spcPct val="90000"/>
              </a:lnSpc>
            </a:pPr>
            <a:r>
              <a:rPr lang="en-US" altLang="ja-JP" sz="2400">
                <a:ea typeface="ＭＳ Ｐゴシック" charset="-128"/>
              </a:rPr>
              <a:t>Ang Pilipinas ay nakararanas na ng paparaming bilang ng maiinit na araw at maalinsangang mga gabi, at papaunting bilang ng malalamig na araw at mga gabi. Ang </a:t>
            </a:r>
            <a:r>
              <a:rPr lang="en-US" altLang="ja-JP" sz="2400">
                <a:solidFill>
                  <a:srgbClr val="FFCC00"/>
                </a:solidFill>
                <a:ea typeface="ＭＳ Ｐゴシック" charset="-128"/>
              </a:rPr>
              <a:t>pinakamataas at pinakamababang mga temperatura ay nagiging higit na mainit</a:t>
            </a:r>
            <a:r>
              <a:rPr lang="en-US" altLang="ja-JP" sz="2400">
                <a:ea typeface="ＭＳ Ｐゴシック" charset="-128"/>
              </a:rPr>
              <a:t>.</a:t>
            </a:r>
            <a:endParaRPr lang="en-US" sz="2400"/>
          </a:p>
        </p:txBody>
      </p:sp>
      <p:pic>
        <p:nvPicPr>
          <p:cNvPr id="18436" name="Picture 4" descr="hotclimate"/>
          <p:cNvPicPr>
            <a:picLocks noChangeAspect="1" noChangeArrowheads="1"/>
          </p:cNvPicPr>
          <p:nvPr/>
        </p:nvPicPr>
        <p:blipFill>
          <a:blip r:embed="rId3">
            <a:lum bright="18000"/>
          </a:blip>
          <a:srcRect/>
          <a:stretch>
            <a:fillRect/>
          </a:stretch>
        </p:blipFill>
        <p:spPr bwMode="auto">
          <a:xfrm>
            <a:off x="0" y="1219200"/>
            <a:ext cx="5562600" cy="3251200"/>
          </a:xfrm>
          <a:prstGeom prst="rect">
            <a:avLst/>
          </a:prstGeom>
          <a:noFill/>
        </p:spPr>
      </p:pic>
      <p:pic>
        <p:nvPicPr>
          <p:cNvPr id="18437" name="Picture 5" descr="noairconbus"/>
          <p:cNvPicPr>
            <a:picLocks noChangeAspect="1" noChangeArrowheads="1"/>
          </p:cNvPicPr>
          <p:nvPr/>
        </p:nvPicPr>
        <p:blipFill>
          <a:blip r:embed="rId4">
            <a:lum bright="18000"/>
          </a:blip>
          <a:srcRect/>
          <a:stretch>
            <a:fillRect/>
          </a:stretch>
        </p:blipFill>
        <p:spPr bwMode="auto">
          <a:xfrm>
            <a:off x="5638800" y="1219200"/>
            <a:ext cx="3505200" cy="3263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500"/>
                                        <p:tgtEl>
                                          <p:spTgt spid="184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fade">
                                      <p:cBhvr>
                                        <p:cTn id="11" dur="500"/>
                                        <p:tgtEl>
                                          <p:spTgt spid="184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fade">
                                      <p:cBhvr>
                                        <p:cTn id="15"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ChangeArrowheads="1"/>
          </p:cNvSpPr>
          <p:nvPr/>
        </p:nvSpPr>
        <p:spPr bwMode="auto">
          <a:xfrm>
            <a:off x="0" y="1371600"/>
            <a:ext cx="9144000" cy="36576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3554" name="Rectangle 2"/>
          <p:cNvSpPr>
            <a:spLocks noGrp="1" noChangeArrowheads="1"/>
          </p:cNvSpPr>
          <p:nvPr>
            <p:ph type="title"/>
          </p:nvPr>
        </p:nvSpPr>
        <p:spPr>
          <a:xfrm>
            <a:off x="304800" y="0"/>
            <a:ext cx="6858000" cy="1143000"/>
          </a:xfrm>
        </p:spPr>
        <p:txBody>
          <a:bodyPr/>
          <a:lstStyle/>
          <a:p>
            <a:r>
              <a:rPr lang="en-US" altLang="ja-JP" sz="3600" b="1">
                <a:ea typeface="ＭＳ Ｐゴシック" charset="-128"/>
              </a:rPr>
              <a:t>Ano ang sanhi ng mga pangyayaring ito?</a:t>
            </a:r>
            <a:endParaRPr lang="en-US" sz="3600" b="1"/>
          </a:p>
        </p:txBody>
      </p:sp>
      <p:sp>
        <p:nvSpPr>
          <p:cNvPr id="23555" name="Rectangle 3"/>
          <p:cNvSpPr>
            <a:spLocks noGrp="1" noChangeArrowheads="1"/>
          </p:cNvSpPr>
          <p:nvPr>
            <p:ph type="body" idx="1"/>
          </p:nvPr>
        </p:nvSpPr>
        <p:spPr>
          <a:xfrm>
            <a:off x="228600" y="5029200"/>
            <a:ext cx="6400800" cy="1371600"/>
          </a:xfrm>
        </p:spPr>
        <p:txBody>
          <a:bodyPr/>
          <a:lstStyle/>
          <a:p>
            <a:pPr>
              <a:lnSpc>
                <a:spcPct val="80000"/>
              </a:lnSpc>
              <a:buFontTx/>
              <a:buNone/>
            </a:pPr>
            <a:endParaRPr lang="en-US" altLang="ja-JP" sz="2400">
              <a:ea typeface="ＭＳ Ｐゴシック" charset="-128"/>
            </a:endParaRPr>
          </a:p>
          <a:p>
            <a:pPr>
              <a:lnSpc>
                <a:spcPct val="80000"/>
              </a:lnSpc>
            </a:pPr>
            <a:r>
              <a:rPr lang="en-US" altLang="ja-JP" sz="2400">
                <a:ea typeface="ＭＳ Ｐゴシック" charset="-128"/>
              </a:rPr>
              <a:t>Ang di-pangkaraniwang pagbabagubago ng klima ay idinadahilan sa </a:t>
            </a:r>
            <a:r>
              <a:rPr lang="en-US" altLang="ja-JP" sz="2400">
                <a:solidFill>
                  <a:srgbClr val="FFCC00"/>
                </a:solidFill>
                <a:ea typeface="ＭＳ Ｐゴシック" charset="-128"/>
              </a:rPr>
              <a:t>global warming</a:t>
            </a:r>
            <a:r>
              <a:rPr lang="en-US" altLang="ja-JP" sz="2400">
                <a:ea typeface="ＭＳ Ｐゴシック" charset="-128"/>
              </a:rPr>
              <a:t> at sa malimit na tawaging </a:t>
            </a:r>
            <a:r>
              <a:rPr lang="en-US" altLang="ja-JP" sz="2400">
                <a:solidFill>
                  <a:srgbClr val="FFCC00"/>
                </a:solidFill>
                <a:ea typeface="ＭＳ Ｐゴシック" charset="-128"/>
              </a:rPr>
              <a:t>climate change</a:t>
            </a:r>
            <a:r>
              <a:rPr lang="en-US" altLang="ja-JP" sz="2400">
                <a:ea typeface="ＭＳ Ｐゴシック" charset="-128"/>
              </a:rPr>
              <a:t>.</a:t>
            </a:r>
            <a:endParaRPr lang="en-US" sz="2400"/>
          </a:p>
        </p:txBody>
      </p:sp>
      <p:pic>
        <p:nvPicPr>
          <p:cNvPr id="23557" name="Picture 5" descr="climate-change_tcm4-435257"/>
          <p:cNvPicPr>
            <a:picLocks noChangeAspect="1" noChangeArrowheads="1"/>
          </p:cNvPicPr>
          <p:nvPr/>
        </p:nvPicPr>
        <p:blipFill>
          <a:blip r:embed="rId3">
            <a:lum bright="30000" contrast="30000"/>
          </a:blip>
          <a:srcRect/>
          <a:stretch>
            <a:fillRect/>
          </a:stretch>
        </p:blipFill>
        <p:spPr bwMode="auto">
          <a:xfrm>
            <a:off x="4495800" y="1435100"/>
            <a:ext cx="4648200" cy="3492500"/>
          </a:xfrm>
          <a:prstGeom prst="rect">
            <a:avLst/>
          </a:prstGeom>
          <a:noFill/>
        </p:spPr>
      </p:pic>
      <p:pic>
        <p:nvPicPr>
          <p:cNvPr id="23558" name="Picture 6" descr="BBCClimateChange"/>
          <p:cNvPicPr>
            <a:picLocks noChangeAspect="1" noChangeArrowheads="1"/>
          </p:cNvPicPr>
          <p:nvPr/>
        </p:nvPicPr>
        <p:blipFill>
          <a:blip r:embed="rId4">
            <a:lum bright="-6000" contrast="24000"/>
          </a:blip>
          <a:srcRect/>
          <a:stretch>
            <a:fillRect/>
          </a:stretch>
        </p:blipFill>
        <p:spPr bwMode="auto">
          <a:xfrm>
            <a:off x="0" y="1447800"/>
            <a:ext cx="4419600" cy="3517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500"/>
                                        <p:tgtEl>
                                          <p:spTgt spid="235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fade">
                                      <p:cBhvr>
                                        <p:cTn id="11" dur="500"/>
                                        <p:tgtEl>
                                          <p:spTgt spid="235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fade">
                                      <p:cBhvr>
                                        <p:cTn id="15"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6858000" cy="1143000"/>
          </a:xfrm>
        </p:spPr>
        <p:txBody>
          <a:bodyPr/>
          <a:lstStyle/>
          <a:p>
            <a:r>
              <a:rPr lang="en-US" altLang="ja-JP" sz="3600" b="1">
                <a:ea typeface="ＭＳ Ｐゴシック" charset="-128"/>
              </a:rPr>
              <a:t>Ano ang sanhi ng mga pangyayaring ito? </a:t>
            </a:r>
            <a:endParaRPr lang="en-US" sz="3600" b="1">
              <a:ea typeface="ＭＳ Ｐゴシック" charset="-128"/>
            </a:endParaRPr>
          </a:p>
        </p:txBody>
      </p:sp>
      <p:sp>
        <p:nvSpPr>
          <p:cNvPr id="29699" name="Rectangle 3"/>
          <p:cNvSpPr>
            <a:spLocks noGrp="1" noChangeArrowheads="1"/>
          </p:cNvSpPr>
          <p:nvPr>
            <p:ph type="body" idx="1"/>
          </p:nvPr>
        </p:nvSpPr>
        <p:spPr>
          <a:xfrm>
            <a:off x="228600" y="1752600"/>
            <a:ext cx="5943600" cy="4419600"/>
          </a:xfrm>
        </p:spPr>
        <p:txBody>
          <a:bodyPr/>
          <a:lstStyle/>
          <a:p>
            <a:pPr>
              <a:lnSpc>
                <a:spcPct val="90000"/>
              </a:lnSpc>
              <a:buFontTx/>
              <a:buNone/>
            </a:pPr>
            <a:r>
              <a:rPr lang="en-US" altLang="ja-JP" sz="2400">
                <a:ea typeface="ＭＳ Ｐゴシック" charset="-128"/>
              </a:rPr>
              <a:t>	Ayon sa United Nations Framework Convention on Climate Change (UNFCCC), ang </a:t>
            </a:r>
            <a:r>
              <a:rPr lang="en-US" altLang="ja-JP" sz="2400">
                <a:solidFill>
                  <a:srgbClr val="FFCC00"/>
                </a:solidFill>
                <a:ea typeface="ＭＳ Ｐゴシック" charset="-128"/>
              </a:rPr>
              <a:t>climate change</a:t>
            </a:r>
            <a:r>
              <a:rPr lang="en-US" altLang="ja-JP" sz="2400">
                <a:ea typeface="ＭＳ Ｐゴシック" charset="-128"/>
              </a:rPr>
              <a:t> ay</a:t>
            </a:r>
          </a:p>
          <a:p>
            <a:pPr>
              <a:lnSpc>
                <a:spcPct val="90000"/>
              </a:lnSpc>
              <a:buFontTx/>
              <a:buNone/>
            </a:pPr>
            <a:endParaRPr lang="en-US" altLang="ja-JP" sz="2400">
              <a:ea typeface="ＭＳ Ｐゴシック" charset="-128"/>
            </a:endParaRPr>
          </a:p>
          <a:p>
            <a:pPr>
              <a:lnSpc>
                <a:spcPct val="90000"/>
              </a:lnSpc>
              <a:buFontTx/>
              <a:buNone/>
            </a:pPr>
            <a:r>
              <a:rPr lang="en-US" altLang="ja-JP" sz="2400">
                <a:ea typeface="ＭＳ Ｐゴシック" charset="-128"/>
              </a:rPr>
              <a:t> </a:t>
            </a:r>
            <a:r>
              <a:rPr lang="en-US" altLang="ja-JP" sz="2400" b="1">
                <a:ea typeface="ＭＳ Ｐゴシック" charset="-128"/>
              </a:rPr>
              <a:t>“ </a:t>
            </a:r>
            <a:r>
              <a:rPr lang="en-US" altLang="ja-JP" sz="2400" b="1" i="1">
                <a:ea typeface="ＭＳ Ｐゴシック" charset="-128"/>
              </a:rPr>
              <a:t>pagbabago ng klima na tuwirang ipinalalagay na dahil sa mga gawain ng tao na nag-papaiba sa komposisyon ng pandaigdigang atmospera, dagdag pa sa likas na pagbabagu-bago ng klima na inobserbahan sa loob ng mahabang panahon.</a:t>
            </a:r>
            <a:r>
              <a:rPr lang="en-US" altLang="ja-JP" sz="2400" b="1">
                <a:ea typeface="ＭＳ Ｐゴシック" charset="-128"/>
              </a:rPr>
              <a:t>”</a:t>
            </a:r>
            <a:r>
              <a:rPr lang="en-US" altLang="ja-JP" sz="2400">
                <a:ea typeface="ＭＳ Ｐゴシック" charset="-128"/>
              </a:rPr>
              <a:t> </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1066800"/>
            <a:ext cx="9144000" cy="46482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0722" name="Rectangle 2"/>
          <p:cNvSpPr>
            <a:spLocks noGrp="1" noChangeArrowheads="1"/>
          </p:cNvSpPr>
          <p:nvPr>
            <p:ph type="title"/>
          </p:nvPr>
        </p:nvSpPr>
        <p:spPr>
          <a:xfrm>
            <a:off x="304800" y="-76200"/>
            <a:ext cx="8839200" cy="1143000"/>
          </a:xfrm>
        </p:spPr>
        <p:txBody>
          <a:bodyPr/>
          <a:lstStyle/>
          <a:p>
            <a:r>
              <a:rPr lang="en-US" altLang="ja-JP" sz="3200" b="1">
                <a:ea typeface="ＭＳ Ｐゴシック" charset="-128"/>
              </a:rPr>
              <a:t>Ano ang sanhi ng mga pangyayaring ito?</a:t>
            </a:r>
            <a:endParaRPr lang="en-US" sz="3200" b="1">
              <a:ea typeface="ＭＳ Ｐゴシック" charset="-128"/>
            </a:endParaRPr>
          </a:p>
        </p:txBody>
      </p:sp>
      <p:sp>
        <p:nvSpPr>
          <p:cNvPr id="30723" name="Rectangle 3"/>
          <p:cNvSpPr>
            <a:spLocks noGrp="1" noChangeArrowheads="1"/>
          </p:cNvSpPr>
          <p:nvPr>
            <p:ph type="body" idx="1"/>
          </p:nvPr>
        </p:nvSpPr>
        <p:spPr>
          <a:xfrm>
            <a:off x="0" y="5410200"/>
            <a:ext cx="7696200" cy="1447800"/>
          </a:xfrm>
        </p:spPr>
        <p:txBody>
          <a:bodyPr/>
          <a:lstStyle/>
          <a:p>
            <a:pPr>
              <a:lnSpc>
                <a:spcPct val="90000"/>
              </a:lnSpc>
              <a:buFontTx/>
              <a:buNone/>
            </a:pPr>
            <a:endParaRPr lang="en-US" altLang="ja-JP" sz="2300">
              <a:ea typeface="ＭＳ Ｐゴシック" charset="-128"/>
            </a:endParaRPr>
          </a:p>
          <a:p>
            <a:pPr>
              <a:lnSpc>
                <a:spcPct val="90000"/>
              </a:lnSpc>
            </a:pPr>
            <a:r>
              <a:rPr lang="en-US" altLang="ja-JP" sz="2200">
                <a:ea typeface="ＭＳ Ｐゴシック" charset="-128"/>
              </a:rPr>
              <a:t>Ngunit upang maunawaan ang anuman tungkol sa global warming o climate change, mabuting malaman muna ang konsepto ng </a:t>
            </a:r>
            <a:r>
              <a:rPr lang="en-US" altLang="ja-JP" sz="2200">
                <a:solidFill>
                  <a:srgbClr val="FFCC00"/>
                </a:solidFill>
                <a:ea typeface="ＭＳ Ｐゴシック" charset="-128"/>
              </a:rPr>
              <a:t>greenhouse effect</a:t>
            </a:r>
            <a:r>
              <a:rPr lang="en-US" altLang="ja-JP" sz="2200">
                <a:ea typeface="ＭＳ Ｐゴシック" charset="-128"/>
              </a:rPr>
              <a:t>.</a:t>
            </a:r>
            <a:endParaRPr lang="en-US" sz="2200"/>
          </a:p>
        </p:txBody>
      </p:sp>
      <p:pic>
        <p:nvPicPr>
          <p:cNvPr id="30724" name="Picture 4" descr="greenhouse_effect"/>
          <p:cNvPicPr>
            <a:picLocks noChangeAspect="1" noChangeArrowheads="1"/>
          </p:cNvPicPr>
          <p:nvPr/>
        </p:nvPicPr>
        <p:blipFill>
          <a:blip r:embed="rId3">
            <a:lum contrast="12000"/>
          </a:blip>
          <a:srcRect t="8824"/>
          <a:stretch>
            <a:fillRect/>
          </a:stretch>
        </p:blipFill>
        <p:spPr bwMode="auto">
          <a:xfrm>
            <a:off x="0" y="1143000"/>
            <a:ext cx="91440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500"/>
                                        <p:tgtEl>
                                          <p:spTgt spid="307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0" y="1219200"/>
            <a:ext cx="9144000" cy="31242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2770" name="Rectangle 2"/>
          <p:cNvSpPr>
            <a:spLocks noGrp="1" noChangeArrowheads="1"/>
          </p:cNvSpPr>
          <p:nvPr>
            <p:ph type="title"/>
          </p:nvPr>
        </p:nvSpPr>
        <p:spPr>
          <a:xfrm>
            <a:off x="304800" y="0"/>
            <a:ext cx="8839200" cy="1143000"/>
          </a:xfrm>
        </p:spPr>
        <p:txBody>
          <a:bodyPr/>
          <a:lstStyle/>
          <a:p>
            <a:r>
              <a:rPr lang="en-US" altLang="ja-JP" sz="3200" b="1">
                <a:ea typeface="ＭＳ Ｐゴシック" charset="-128"/>
              </a:rPr>
              <a:t>Ano ang sanhi ng mga pangyayaring ito?</a:t>
            </a:r>
            <a:r>
              <a:rPr lang="en-US" altLang="ja-JP" sz="3600" b="1">
                <a:ea typeface="ＭＳ Ｐゴシック" charset="-128"/>
              </a:rPr>
              <a:t> </a:t>
            </a:r>
            <a:endParaRPr lang="en-US" sz="3600" b="1">
              <a:ea typeface="ＭＳ Ｐゴシック" charset="-128"/>
            </a:endParaRPr>
          </a:p>
        </p:txBody>
      </p:sp>
      <p:sp>
        <p:nvSpPr>
          <p:cNvPr id="32771" name="Rectangle 3"/>
          <p:cNvSpPr>
            <a:spLocks noGrp="1" noChangeArrowheads="1"/>
          </p:cNvSpPr>
          <p:nvPr>
            <p:ph type="body" idx="1"/>
          </p:nvPr>
        </p:nvSpPr>
        <p:spPr>
          <a:xfrm>
            <a:off x="152400" y="4267200"/>
            <a:ext cx="6477000" cy="2438400"/>
          </a:xfrm>
        </p:spPr>
        <p:txBody>
          <a:bodyPr/>
          <a:lstStyle/>
          <a:p>
            <a:pPr>
              <a:lnSpc>
                <a:spcPct val="80000"/>
              </a:lnSpc>
              <a:buFontTx/>
              <a:buNone/>
            </a:pPr>
            <a:endParaRPr lang="en-US" altLang="ja-JP" sz="2400">
              <a:ea typeface="ＭＳ Ｐゴシック" charset="-128"/>
            </a:endParaRPr>
          </a:p>
          <a:p>
            <a:pPr>
              <a:lnSpc>
                <a:spcPct val="80000"/>
              </a:lnSpc>
            </a:pPr>
            <a:r>
              <a:rPr lang="en-US" altLang="ja-JP" sz="2400">
                <a:ea typeface="ＭＳ Ｐゴシック" charset="-128"/>
              </a:rPr>
              <a:t>Ang</a:t>
            </a:r>
            <a:r>
              <a:rPr lang="en-US" altLang="ja-JP" sz="2400">
                <a:solidFill>
                  <a:srgbClr val="FFCC00"/>
                </a:solidFill>
                <a:ea typeface="ＭＳ Ｐゴシック" charset="-128"/>
              </a:rPr>
              <a:t> Greenhouse effect</a:t>
            </a:r>
            <a:r>
              <a:rPr lang="en-US" altLang="ja-JP" sz="2400">
                <a:ea typeface="ＭＳ Ｐゴシック" charset="-128"/>
              </a:rPr>
              <a:t> ay tumutukoy sa paraan kung saan ang mga gas sa atmospera malapit sa ibabaw ng mundo ay pumipigil sa init na nanggagaling sa araw na ibinabalik ng mundo at muling bumabalik pababa sa mundo. </a:t>
            </a:r>
            <a:endParaRPr lang="en-US" sz="2400"/>
          </a:p>
        </p:txBody>
      </p:sp>
      <p:pic>
        <p:nvPicPr>
          <p:cNvPr id="32772" name="Picture 4" descr="06-07_greenhouse_effect"/>
          <p:cNvPicPr>
            <a:picLocks noChangeAspect="1" noChangeArrowheads="1"/>
          </p:cNvPicPr>
          <p:nvPr/>
        </p:nvPicPr>
        <p:blipFill>
          <a:blip r:embed="rId3">
            <a:lum bright="6000"/>
          </a:blip>
          <a:srcRect t="11397" r="1903"/>
          <a:stretch>
            <a:fillRect/>
          </a:stretch>
        </p:blipFill>
        <p:spPr bwMode="auto">
          <a:xfrm>
            <a:off x="0" y="1295400"/>
            <a:ext cx="4419600" cy="2971800"/>
          </a:xfrm>
          <a:prstGeom prst="rect">
            <a:avLst/>
          </a:prstGeom>
          <a:noFill/>
        </p:spPr>
      </p:pic>
      <p:pic>
        <p:nvPicPr>
          <p:cNvPr id="32773" name="Picture 5" descr="p0001164-greenhouse-effect"/>
          <p:cNvPicPr>
            <a:picLocks noChangeAspect="1" noChangeArrowheads="1"/>
          </p:cNvPicPr>
          <p:nvPr/>
        </p:nvPicPr>
        <p:blipFill>
          <a:blip r:embed="rId4"/>
          <a:srcRect l="2515" t="6857" r="3094" b="3999"/>
          <a:stretch>
            <a:fillRect/>
          </a:stretch>
        </p:blipFill>
        <p:spPr bwMode="auto">
          <a:xfrm>
            <a:off x="4495800" y="1295400"/>
            <a:ext cx="4648200" cy="2971800"/>
          </a:xfrm>
          <a:prstGeom prst="rect">
            <a:avLst/>
          </a:prstGeom>
          <a:noFill/>
        </p:spPr>
      </p:pic>
      <p:sp>
        <p:nvSpPr>
          <p:cNvPr id="32775" name="Text Box 7"/>
          <p:cNvSpPr txBox="1">
            <a:spLocks noChangeArrowheads="1"/>
          </p:cNvSpPr>
          <p:nvPr/>
        </p:nvSpPr>
        <p:spPr bwMode="auto">
          <a:xfrm>
            <a:off x="2571750" y="3962400"/>
            <a:ext cx="1695450" cy="274638"/>
          </a:xfrm>
          <a:prstGeom prst="rect">
            <a:avLst/>
          </a:prstGeom>
          <a:noFill/>
          <a:ln w="9525">
            <a:noFill/>
            <a:miter lim="800000"/>
            <a:headEnd/>
            <a:tailEnd/>
          </a:ln>
          <a:effectLst/>
        </p:spPr>
        <p:txBody>
          <a:bodyPr wrap="none">
            <a:spAutoFit/>
          </a:bodyPr>
          <a:lstStyle/>
          <a:p>
            <a:r>
              <a:rPr lang="en-US" sz="1200">
                <a:solidFill>
                  <a:schemeClr val="bg1"/>
                </a:solidFill>
              </a:rPr>
              <a:t>www.eere.energy.gov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500"/>
                                        <p:tgtEl>
                                          <p:spTgt spid="327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fade">
                                      <p:cBhvr>
                                        <p:cTn id="11" dur="500"/>
                                        <p:tgtEl>
                                          <p:spTgt spid="327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775"/>
                                        </p:tgtEl>
                                        <p:attrNameLst>
                                          <p:attrName>style.visibility</p:attrName>
                                        </p:attrNameLst>
                                      </p:cBhvr>
                                      <p:to>
                                        <p:strVal val="visible"/>
                                      </p:to>
                                    </p:set>
                                    <p:animEffect transition="in" filter="fade">
                                      <p:cBhvr>
                                        <p:cTn id="15" dur="500"/>
                                        <p:tgtEl>
                                          <p:spTgt spid="327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fade">
                                      <p:cBhvr>
                                        <p:cTn id="19"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8"/>
          <p:cNvSpPr>
            <a:spLocks noChangeArrowheads="1"/>
          </p:cNvSpPr>
          <p:nvPr/>
        </p:nvSpPr>
        <p:spPr bwMode="auto">
          <a:xfrm>
            <a:off x="0" y="1219200"/>
            <a:ext cx="9144000" cy="35052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40962" name="Rectangle 2"/>
          <p:cNvSpPr>
            <a:spLocks noGrp="1" noChangeArrowheads="1"/>
          </p:cNvSpPr>
          <p:nvPr>
            <p:ph type="title"/>
          </p:nvPr>
        </p:nvSpPr>
        <p:spPr>
          <a:xfrm>
            <a:off x="152400" y="0"/>
            <a:ext cx="8991600" cy="1143000"/>
          </a:xfrm>
        </p:spPr>
        <p:txBody>
          <a:bodyPr/>
          <a:lstStyle/>
          <a:p>
            <a:r>
              <a:rPr lang="en-US" altLang="ja-JP" sz="3400" b="1">
                <a:ea typeface="ＭＳ Ｐゴシック" charset="-128"/>
              </a:rPr>
              <a:t> </a:t>
            </a:r>
            <a:r>
              <a:rPr lang="en-US" altLang="ja-JP" sz="3200" b="1">
                <a:ea typeface="ＭＳ Ｐゴシック" charset="-128"/>
              </a:rPr>
              <a:t>Ano ang sanhi ng mga pangyayaring ito?</a:t>
            </a:r>
            <a:r>
              <a:rPr lang="en-US" altLang="ja-JP" sz="3600" b="1">
                <a:ea typeface="ＭＳ Ｐゴシック" charset="-128"/>
              </a:rPr>
              <a:t>   </a:t>
            </a:r>
            <a:endParaRPr lang="en-US" sz="3600" b="1">
              <a:ea typeface="ＭＳ Ｐゴシック" charset="-128"/>
            </a:endParaRPr>
          </a:p>
        </p:txBody>
      </p:sp>
      <p:sp>
        <p:nvSpPr>
          <p:cNvPr id="40963" name="Rectangle 3"/>
          <p:cNvSpPr>
            <a:spLocks noGrp="1" noChangeArrowheads="1"/>
          </p:cNvSpPr>
          <p:nvPr>
            <p:ph type="body" idx="1"/>
          </p:nvPr>
        </p:nvSpPr>
        <p:spPr>
          <a:xfrm>
            <a:off x="152400" y="4648200"/>
            <a:ext cx="7010400" cy="2209800"/>
          </a:xfrm>
        </p:spPr>
        <p:txBody>
          <a:bodyPr/>
          <a:lstStyle/>
          <a:p>
            <a:pPr>
              <a:lnSpc>
                <a:spcPct val="80000"/>
              </a:lnSpc>
              <a:buFontTx/>
              <a:buNone/>
            </a:pPr>
            <a:endParaRPr lang="en-US" altLang="ja-JP" sz="1800">
              <a:ea typeface="ＭＳ Ｐゴシック" charset="-128"/>
            </a:endParaRPr>
          </a:p>
          <a:p>
            <a:pPr>
              <a:lnSpc>
                <a:spcPct val="80000"/>
              </a:lnSpc>
            </a:pPr>
            <a:r>
              <a:rPr lang="en-US" altLang="ja-JP" sz="2400">
                <a:ea typeface="ＭＳ Ｐゴシック" charset="-128"/>
              </a:rPr>
              <a:t>Sila ang nagsisilbing </a:t>
            </a:r>
            <a:r>
              <a:rPr lang="en-US" altLang="ja-JP" sz="2400">
                <a:solidFill>
                  <a:srgbClr val="FFCC00"/>
                </a:solidFill>
                <a:ea typeface="ＭＳ Ｐゴシック" charset="-128"/>
              </a:rPr>
              <a:t>likas na lambong sa paligid ng mundo</a:t>
            </a:r>
            <a:r>
              <a:rPr lang="en-US" altLang="ja-JP" sz="2400">
                <a:ea typeface="ＭＳ Ｐゴシック" charset="-128"/>
              </a:rPr>
              <a:t>, na sumisilo sa init tulad ng isang salaming bubong ng isang bahay punlaan. Ang konsentrasyon ng mga gas ay pabagu-bago ayon sa interaction ng mga halaman, tubig at sikat ng araw. </a:t>
            </a:r>
            <a:endParaRPr lang="en-US" sz="2400"/>
          </a:p>
        </p:txBody>
      </p:sp>
      <p:pic>
        <p:nvPicPr>
          <p:cNvPr id="40966" name="Picture 6" descr="NewFlowFig2"/>
          <p:cNvPicPr>
            <a:picLocks noChangeAspect="1" noChangeArrowheads="1"/>
          </p:cNvPicPr>
          <p:nvPr/>
        </p:nvPicPr>
        <p:blipFill>
          <a:blip r:embed="rId3"/>
          <a:srcRect t="2280" r="2667" b="1994"/>
          <a:stretch>
            <a:fillRect/>
          </a:stretch>
        </p:blipFill>
        <p:spPr bwMode="auto">
          <a:xfrm>
            <a:off x="3505200" y="1295400"/>
            <a:ext cx="5638800" cy="3352800"/>
          </a:xfrm>
          <a:prstGeom prst="rect">
            <a:avLst/>
          </a:prstGeom>
          <a:noFill/>
        </p:spPr>
      </p:pic>
      <p:pic>
        <p:nvPicPr>
          <p:cNvPr id="40967" name="Picture 7" descr="greenhouseeffectexplained"/>
          <p:cNvPicPr>
            <a:picLocks noChangeAspect="1" noChangeArrowheads="1"/>
          </p:cNvPicPr>
          <p:nvPr/>
        </p:nvPicPr>
        <p:blipFill>
          <a:blip r:embed="rId4"/>
          <a:srcRect l="3673" t="4013" r="4898" b="3679"/>
          <a:stretch>
            <a:fillRect/>
          </a:stretch>
        </p:blipFill>
        <p:spPr bwMode="auto">
          <a:xfrm>
            <a:off x="0" y="1295400"/>
            <a:ext cx="34290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fade">
                                      <p:cBhvr>
                                        <p:cTn id="7" dur="500"/>
                                        <p:tgtEl>
                                          <p:spTgt spid="409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67"/>
                                        </p:tgtEl>
                                        <p:attrNameLst>
                                          <p:attrName>style.visibility</p:attrName>
                                        </p:attrNameLst>
                                      </p:cBhvr>
                                      <p:to>
                                        <p:strVal val="visible"/>
                                      </p:to>
                                    </p:set>
                                    <p:animEffect transition="in" filter="fade">
                                      <p:cBhvr>
                                        <p:cTn id="11" dur="500"/>
                                        <p:tgtEl>
                                          <p:spTgt spid="409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66"/>
                                        </p:tgtEl>
                                        <p:attrNameLst>
                                          <p:attrName>style.visibility</p:attrName>
                                        </p:attrNameLst>
                                      </p:cBhvr>
                                      <p:to>
                                        <p:strVal val="visible"/>
                                      </p:to>
                                    </p:set>
                                    <p:animEffect transition="in" filter="fade">
                                      <p:cBhvr>
                                        <p:cTn id="15"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ChangeArrowheads="1"/>
          </p:cNvSpPr>
          <p:nvPr/>
        </p:nvSpPr>
        <p:spPr bwMode="auto">
          <a:xfrm>
            <a:off x="0" y="1219200"/>
            <a:ext cx="9144000" cy="35814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6866" name="Rectangle 2"/>
          <p:cNvSpPr>
            <a:spLocks noGrp="1" noChangeArrowheads="1"/>
          </p:cNvSpPr>
          <p:nvPr>
            <p:ph type="title"/>
          </p:nvPr>
        </p:nvSpPr>
        <p:spPr>
          <a:xfrm>
            <a:off x="304800" y="0"/>
            <a:ext cx="8839200" cy="1143000"/>
          </a:xfrm>
        </p:spPr>
        <p:txBody>
          <a:bodyPr/>
          <a:lstStyle/>
          <a:p>
            <a:r>
              <a:rPr lang="en-US" altLang="ja-JP" sz="3200" b="1">
                <a:ea typeface="ＭＳ Ｐゴシック" charset="-128"/>
              </a:rPr>
              <a:t>Ano ang sanhi ng mga pangyayaring ito?</a:t>
            </a:r>
            <a:endParaRPr lang="en-US" sz="3200" b="1">
              <a:ea typeface="ＭＳ Ｐゴシック" charset="-128"/>
            </a:endParaRPr>
          </a:p>
        </p:txBody>
      </p:sp>
      <p:sp>
        <p:nvSpPr>
          <p:cNvPr id="36867" name="Rectangle 3"/>
          <p:cNvSpPr>
            <a:spLocks noGrp="1" noChangeArrowheads="1"/>
          </p:cNvSpPr>
          <p:nvPr>
            <p:ph type="body" idx="1"/>
          </p:nvPr>
        </p:nvSpPr>
        <p:spPr>
          <a:xfrm>
            <a:off x="152400" y="4724400"/>
            <a:ext cx="6477000" cy="2133600"/>
          </a:xfrm>
        </p:spPr>
        <p:txBody>
          <a:bodyPr/>
          <a:lstStyle/>
          <a:p>
            <a:pPr>
              <a:lnSpc>
                <a:spcPct val="80000"/>
              </a:lnSpc>
              <a:buFontTx/>
              <a:buNone/>
            </a:pPr>
            <a:endParaRPr lang="en-US" altLang="ja-JP" sz="2400">
              <a:ea typeface="ＭＳ Ｐゴシック" charset="-128"/>
            </a:endParaRPr>
          </a:p>
          <a:p>
            <a:pPr>
              <a:lnSpc>
                <a:spcPct val="80000"/>
              </a:lnSpc>
            </a:pPr>
            <a:r>
              <a:rPr lang="en-US" altLang="ja-JP" sz="2400">
                <a:ea typeface="ＭＳ Ｐゴシック" charset="-128"/>
              </a:rPr>
              <a:t>Ang </a:t>
            </a:r>
            <a:r>
              <a:rPr lang="en-US" altLang="ja-JP" sz="2400">
                <a:solidFill>
                  <a:srgbClr val="FFCC00"/>
                </a:solidFill>
                <a:ea typeface="ＭＳ Ｐゴシック" charset="-128"/>
              </a:rPr>
              <a:t>Carbon dioxide (CO</a:t>
            </a:r>
            <a:r>
              <a:rPr lang="en-US" altLang="ja-JP" sz="1400">
                <a:solidFill>
                  <a:srgbClr val="FFCC00"/>
                </a:solidFill>
                <a:ea typeface="ＭＳ Ｐゴシック" charset="-128"/>
              </a:rPr>
              <a:t>2</a:t>
            </a:r>
            <a:r>
              <a:rPr lang="en-US" altLang="ja-JP" sz="2400">
                <a:solidFill>
                  <a:srgbClr val="FFCC00"/>
                </a:solidFill>
                <a:ea typeface="ＭＳ Ｐゴシック" charset="-128"/>
              </a:rPr>
              <a:t>)</a:t>
            </a:r>
            <a:r>
              <a:rPr lang="en-US" altLang="ja-JP" sz="2400">
                <a:ea typeface="ＭＳ Ｐゴシック" charset="-128"/>
              </a:rPr>
              <a:t> ay nanggagaling sa pagputok ng bulkan, likas na sunog sa kagubatan, pagsingaw mula sa dagat, biomass respiration at ang pagkabulok ng mga nangamatay na halaman at hayop. </a:t>
            </a:r>
            <a:endParaRPr lang="en-US" sz="2400"/>
          </a:p>
        </p:txBody>
      </p:sp>
      <p:pic>
        <p:nvPicPr>
          <p:cNvPr id="36868" name="Picture 4" descr="MayonVolcano"/>
          <p:cNvPicPr>
            <a:picLocks noChangeAspect="1" noChangeArrowheads="1"/>
          </p:cNvPicPr>
          <p:nvPr/>
        </p:nvPicPr>
        <p:blipFill>
          <a:blip r:embed="rId3">
            <a:lum bright="6000" contrast="30000"/>
          </a:blip>
          <a:srcRect/>
          <a:stretch>
            <a:fillRect/>
          </a:stretch>
        </p:blipFill>
        <p:spPr bwMode="auto">
          <a:xfrm>
            <a:off x="0" y="1295400"/>
            <a:ext cx="5486400" cy="3429000"/>
          </a:xfrm>
          <a:prstGeom prst="rect">
            <a:avLst/>
          </a:prstGeom>
          <a:noFill/>
        </p:spPr>
      </p:pic>
      <p:pic>
        <p:nvPicPr>
          <p:cNvPr id="36869" name="Picture 5" descr="fire"/>
          <p:cNvPicPr>
            <a:picLocks noChangeAspect="1" noChangeArrowheads="1"/>
          </p:cNvPicPr>
          <p:nvPr/>
        </p:nvPicPr>
        <p:blipFill>
          <a:blip r:embed="rId4">
            <a:lum bright="6000" contrast="30000"/>
          </a:blip>
          <a:srcRect/>
          <a:stretch>
            <a:fillRect/>
          </a:stretch>
        </p:blipFill>
        <p:spPr bwMode="auto">
          <a:xfrm>
            <a:off x="5562600" y="1295400"/>
            <a:ext cx="3581400" cy="3417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500"/>
                                        <p:tgtEl>
                                          <p:spTgt spid="368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fade">
                                      <p:cBhvr>
                                        <p:cTn id="11" dur="500"/>
                                        <p:tgtEl>
                                          <p:spTgt spid="368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fade">
                                      <p:cBhvr>
                                        <p:cTn id="15"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ChangeArrowheads="1"/>
          </p:cNvSpPr>
          <p:nvPr/>
        </p:nvSpPr>
        <p:spPr bwMode="auto">
          <a:xfrm>
            <a:off x="0" y="2209800"/>
            <a:ext cx="9144000" cy="23622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074" name="Rectangle 2"/>
          <p:cNvSpPr>
            <a:spLocks noGrp="1" noChangeArrowheads="1"/>
          </p:cNvSpPr>
          <p:nvPr>
            <p:ph type="title"/>
          </p:nvPr>
        </p:nvSpPr>
        <p:spPr/>
        <p:txBody>
          <a:bodyPr/>
          <a:lstStyle/>
          <a:p>
            <a:r>
              <a:rPr lang="en-US" altLang="ja-JP" b="1">
                <a:ea typeface="ＭＳ Ｐゴシック" charset="-128"/>
              </a:rPr>
              <a:t>Panimula</a:t>
            </a:r>
            <a:endParaRPr lang="en-US"/>
          </a:p>
        </p:txBody>
      </p:sp>
      <p:sp>
        <p:nvSpPr>
          <p:cNvPr id="3075" name="Rectangle 3"/>
          <p:cNvSpPr>
            <a:spLocks noGrp="1" noChangeArrowheads="1"/>
          </p:cNvSpPr>
          <p:nvPr>
            <p:ph type="body" idx="1"/>
          </p:nvPr>
        </p:nvSpPr>
        <p:spPr>
          <a:xfrm>
            <a:off x="533400" y="1371600"/>
            <a:ext cx="6019800" cy="5059363"/>
          </a:xfrm>
        </p:spPr>
        <p:txBody>
          <a:bodyPr/>
          <a:lstStyle/>
          <a:p>
            <a:pPr>
              <a:lnSpc>
                <a:spcPct val="90000"/>
              </a:lnSpc>
              <a:buFontTx/>
              <a:buNone/>
            </a:pPr>
            <a:r>
              <a:rPr lang="en-US" altLang="ja-JP" sz="2400">
                <a:ea typeface="ＭＳ Ｐゴシック" charset="-128"/>
              </a:rPr>
              <a:t>Alam mo ba na …</a:t>
            </a: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pPr>
            <a:r>
              <a:rPr lang="en-US" altLang="ja-JP" sz="2400">
                <a:ea typeface="ＭＳ Ｐゴシック" charset="-128"/>
              </a:rPr>
              <a:t>Ang global warming ay maaaring magdulot ng abnormal na takbo ng panahon, tulad ng higit na </a:t>
            </a:r>
            <a:r>
              <a:rPr lang="en-US" altLang="ja-JP" sz="2400">
                <a:solidFill>
                  <a:srgbClr val="FFCC00"/>
                </a:solidFill>
                <a:ea typeface="ＭＳ Ｐゴシック" charset="-128"/>
              </a:rPr>
              <a:t>marami at</a:t>
            </a:r>
            <a:r>
              <a:rPr lang="en-US" altLang="ja-JP" sz="2400">
                <a:ea typeface="ＭＳ Ｐゴシック" charset="-128"/>
              </a:rPr>
              <a:t> </a:t>
            </a:r>
            <a:r>
              <a:rPr lang="en-US" altLang="ja-JP" sz="2400">
                <a:solidFill>
                  <a:srgbClr val="FFCC00"/>
                </a:solidFill>
                <a:ea typeface="ＭＳ Ｐゴシック" charset="-128"/>
              </a:rPr>
              <a:t>matitinding ulan at unos</a:t>
            </a:r>
            <a:r>
              <a:rPr lang="en-US" altLang="ja-JP" sz="2400">
                <a:ea typeface="ＭＳ Ｐゴシック" charset="-128"/>
              </a:rPr>
              <a:t>, at ng </a:t>
            </a:r>
            <a:r>
              <a:rPr lang="en-US" altLang="ja-JP" sz="2400">
                <a:solidFill>
                  <a:srgbClr val="FFCC00"/>
                </a:solidFill>
                <a:ea typeface="ＭＳ Ｐゴシック" charset="-128"/>
              </a:rPr>
              <a:t>biglaang pagbagyo ng yelo</a:t>
            </a:r>
            <a:r>
              <a:rPr lang="en-US" altLang="ja-JP" sz="2400">
                <a:ea typeface="ＭＳ Ｐゴシック" charset="-128"/>
              </a:rPr>
              <a:t>?</a:t>
            </a:r>
          </a:p>
        </p:txBody>
      </p:sp>
      <p:pic>
        <p:nvPicPr>
          <p:cNvPr id="3078" name="Picture 6" descr="_43998869_typhoon2_afp_gal"/>
          <p:cNvPicPr>
            <a:picLocks noChangeAspect="1" noChangeArrowheads="1"/>
          </p:cNvPicPr>
          <p:nvPr/>
        </p:nvPicPr>
        <p:blipFill>
          <a:blip r:embed="rId3"/>
          <a:srcRect l="7317"/>
          <a:stretch>
            <a:fillRect/>
          </a:stretch>
        </p:blipFill>
        <p:spPr bwMode="auto">
          <a:xfrm>
            <a:off x="0" y="2286000"/>
            <a:ext cx="2895600" cy="2252663"/>
          </a:xfrm>
          <a:prstGeom prst="rect">
            <a:avLst/>
          </a:prstGeom>
          <a:noFill/>
        </p:spPr>
      </p:pic>
      <p:pic>
        <p:nvPicPr>
          <p:cNvPr id="3079" name="Picture 7" descr="typhoon_wideweb__430x287"/>
          <p:cNvPicPr>
            <a:picLocks noChangeAspect="1" noChangeArrowheads="1"/>
          </p:cNvPicPr>
          <p:nvPr/>
        </p:nvPicPr>
        <p:blipFill>
          <a:blip r:embed="rId4"/>
          <a:srcRect l="4546" r="4546"/>
          <a:stretch>
            <a:fillRect/>
          </a:stretch>
        </p:blipFill>
        <p:spPr bwMode="auto">
          <a:xfrm>
            <a:off x="2971800" y="2286000"/>
            <a:ext cx="3048000" cy="2236788"/>
          </a:xfrm>
          <a:prstGeom prst="rect">
            <a:avLst/>
          </a:prstGeom>
          <a:noFill/>
        </p:spPr>
      </p:pic>
      <p:pic>
        <p:nvPicPr>
          <p:cNvPr id="3080" name="Picture 8" descr="02_06%20snowstorm_cars"/>
          <p:cNvPicPr>
            <a:picLocks noChangeAspect="1" noChangeArrowheads="1"/>
          </p:cNvPicPr>
          <p:nvPr/>
        </p:nvPicPr>
        <p:blipFill>
          <a:blip r:embed="rId5" cstate="print">
            <a:lum bright="12000" contrast="30000"/>
          </a:blip>
          <a:srcRect b="3334"/>
          <a:stretch>
            <a:fillRect/>
          </a:stretch>
        </p:blipFill>
        <p:spPr bwMode="auto">
          <a:xfrm>
            <a:off x="6096000" y="2286000"/>
            <a:ext cx="3048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500"/>
                                        <p:tgtEl>
                                          <p:spTgt spid="30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500"/>
                                        <p:tgtEl>
                                          <p:spTgt spid="30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fade">
                                      <p:cBhvr>
                                        <p:cTn id="15" dur="500"/>
                                        <p:tgtEl>
                                          <p:spTgt spid="307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fade">
                                      <p:cBhvr>
                                        <p:cTn id="19"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0" y="1249363"/>
            <a:ext cx="9144000" cy="32766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8914" name="Rectangle 2"/>
          <p:cNvSpPr>
            <a:spLocks noGrp="1" noChangeArrowheads="1"/>
          </p:cNvSpPr>
          <p:nvPr>
            <p:ph type="title"/>
          </p:nvPr>
        </p:nvSpPr>
        <p:spPr>
          <a:xfrm>
            <a:off x="304800" y="0"/>
            <a:ext cx="8839200" cy="1143000"/>
          </a:xfrm>
        </p:spPr>
        <p:txBody>
          <a:bodyPr/>
          <a:lstStyle/>
          <a:p>
            <a:r>
              <a:rPr lang="en-US" altLang="ja-JP" sz="3200" b="1">
                <a:ea typeface="ＭＳ Ｐゴシック" charset="-128"/>
              </a:rPr>
              <a:t>Ano ang sanhi ng mga pangyayaring ito?</a:t>
            </a:r>
            <a:r>
              <a:rPr lang="en-US" altLang="ja-JP" sz="3600" b="1">
                <a:ea typeface="ＭＳ Ｐゴシック" charset="-128"/>
              </a:rPr>
              <a:t> </a:t>
            </a:r>
            <a:endParaRPr lang="en-US" sz="3600" b="1">
              <a:ea typeface="ＭＳ Ｐゴシック" charset="-128"/>
            </a:endParaRPr>
          </a:p>
        </p:txBody>
      </p:sp>
      <p:sp>
        <p:nvSpPr>
          <p:cNvPr id="38915" name="Rectangle 3"/>
          <p:cNvSpPr>
            <a:spLocks noGrp="1" noChangeArrowheads="1"/>
          </p:cNvSpPr>
          <p:nvPr>
            <p:ph type="body" idx="1"/>
          </p:nvPr>
        </p:nvSpPr>
        <p:spPr>
          <a:xfrm>
            <a:off x="0" y="4572000"/>
            <a:ext cx="7010400" cy="2286000"/>
          </a:xfrm>
        </p:spPr>
        <p:txBody>
          <a:bodyPr/>
          <a:lstStyle/>
          <a:p>
            <a:pPr>
              <a:buFontTx/>
              <a:buNone/>
            </a:pPr>
            <a:endParaRPr lang="en-US" altLang="ja-JP" sz="1000">
              <a:ea typeface="ＭＳ Ｐゴシック" charset="-128"/>
            </a:endParaRPr>
          </a:p>
          <a:p>
            <a:r>
              <a:rPr lang="en-US" altLang="ja-JP" sz="2400">
                <a:ea typeface="ＭＳ Ｐゴシック" charset="-128"/>
              </a:rPr>
              <a:t>Kung hindi dahil sa greenhouse effect, ang karaniwang temperatuera sa ibabaw ng mundo ay magiging higit na malamig ng 30°C o humigit-kumulang na -15°C at maaaring hindi maging sapat upang mapanatili ang buhay.</a:t>
            </a:r>
            <a:endParaRPr lang="en-US" sz="2400"/>
          </a:p>
        </p:txBody>
      </p:sp>
      <p:pic>
        <p:nvPicPr>
          <p:cNvPr id="38919" name="Picture 7" descr="earth_ani"/>
          <p:cNvPicPr>
            <a:picLocks noChangeAspect="1" noChangeArrowheads="1" noCrop="1"/>
          </p:cNvPicPr>
          <p:nvPr/>
        </p:nvPicPr>
        <p:blipFill>
          <a:blip r:embed="rId3"/>
          <a:srcRect/>
          <a:stretch>
            <a:fillRect/>
          </a:stretch>
        </p:blipFill>
        <p:spPr bwMode="auto">
          <a:xfrm>
            <a:off x="0" y="1325563"/>
            <a:ext cx="4800600" cy="3130550"/>
          </a:xfrm>
          <a:prstGeom prst="rect">
            <a:avLst/>
          </a:prstGeom>
          <a:noFill/>
        </p:spPr>
      </p:pic>
      <p:pic>
        <p:nvPicPr>
          <p:cNvPr id="38920" name="Picture 8" descr="nogreenhouseopen_ac_uk"/>
          <p:cNvPicPr>
            <a:picLocks noChangeAspect="1" noChangeArrowheads="1"/>
          </p:cNvPicPr>
          <p:nvPr/>
        </p:nvPicPr>
        <p:blipFill>
          <a:blip r:embed="rId4">
            <a:lum bright="6000"/>
          </a:blip>
          <a:srcRect l="1079" t="981" r="2518" b="2942"/>
          <a:stretch>
            <a:fillRect/>
          </a:stretch>
        </p:blipFill>
        <p:spPr bwMode="auto">
          <a:xfrm>
            <a:off x="4876800" y="1325563"/>
            <a:ext cx="4267200" cy="3121025"/>
          </a:xfrm>
          <a:prstGeom prst="rect">
            <a:avLst/>
          </a:prstGeom>
          <a:noFill/>
        </p:spPr>
      </p:pic>
      <p:sp>
        <p:nvSpPr>
          <p:cNvPr id="38921" name="Text Box 9"/>
          <p:cNvSpPr txBox="1">
            <a:spLocks noChangeArrowheads="1"/>
          </p:cNvSpPr>
          <p:nvPr/>
        </p:nvSpPr>
        <p:spPr bwMode="auto">
          <a:xfrm>
            <a:off x="4876800" y="4449763"/>
            <a:ext cx="4270375" cy="274637"/>
          </a:xfrm>
          <a:prstGeom prst="rect">
            <a:avLst/>
          </a:prstGeom>
          <a:solidFill>
            <a:schemeClr val="tx2"/>
          </a:solidFill>
          <a:ln w="9525">
            <a:noFill/>
            <a:miter lim="800000"/>
            <a:headEnd/>
            <a:tailEnd/>
          </a:ln>
          <a:effectLst/>
        </p:spPr>
        <p:txBody>
          <a:bodyPr wrap="none">
            <a:spAutoFit/>
          </a:bodyPr>
          <a:lstStyle/>
          <a:p>
            <a:r>
              <a:rPr lang="en-US" sz="1000">
                <a:solidFill>
                  <a:schemeClr val="bg1"/>
                </a:solidFill>
              </a:rPr>
              <a:t>Source: http://ac.uk</a:t>
            </a:r>
            <a:r>
              <a:rPr lang="en-US" sz="1200">
                <a:solidFill>
                  <a:schemeClr val="bg1"/>
                </a:solidFill>
              </a:rPr>
              <a:t>                                                                      </a:t>
            </a:r>
          </a:p>
        </p:txBody>
      </p:sp>
      <p:sp>
        <p:nvSpPr>
          <p:cNvPr id="38922" name="Text Box 10"/>
          <p:cNvSpPr txBox="1">
            <a:spLocks noChangeArrowheads="1"/>
          </p:cNvSpPr>
          <p:nvPr/>
        </p:nvSpPr>
        <p:spPr bwMode="auto">
          <a:xfrm>
            <a:off x="0" y="4449763"/>
            <a:ext cx="4895850" cy="274637"/>
          </a:xfrm>
          <a:prstGeom prst="rect">
            <a:avLst/>
          </a:prstGeom>
          <a:solidFill>
            <a:schemeClr val="tx2"/>
          </a:solidFill>
          <a:ln w="9525">
            <a:noFill/>
            <a:miter lim="800000"/>
            <a:headEnd/>
            <a:tailEnd/>
          </a:ln>
          <a:effectLst/>
        </p:spPr>
        <p:txBody>
          <a:bodyPr wrap="none">
            <a:spAutoFit/>
          </a:bodyPr>
          <a:lstStyle/>
          <a:p>
            <a:r>
              <a:rPr lang="en-US" sz="1000">
                <a:solidFill>
                  <a:schemeClr val="bg1"/>
                </a:solidFill>
              </a:rPr>
              <a:t>Source: http://landcareresearch.co.nz</a:t>
            </a:r>
            <a:r>
              <a:rPr lang="en-US" sz="12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9"/>
                                        </p:tgtEl>
                                        <p:attrNameLst>
                                          <p:attrName>style.visibility</p:attrName>
                                        </p:attrNameLst>
                                      </p:cBhvr>
                                      <p:to>
                                        <p:strVal val="visible"/>
                                      </p:to>
                                    </p:set>
                                    <p:animEffect transition="in" filter="fade">
                                      <p:cBhvr>
                                        <p:cTn id="11" dur="500"/>
                                        <p:tgtEl>
                                          <p:spTgt spid="389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920"/>
                                        </p:tgtEl>
                                        <p:attrNameLst>
                                          <p:attrName>style.visibility</p:attrName>
                                        </p:attrNameLst>
                                      </p:cBhvr>
                                      <p:to>
                                        <p:strVal val="visible"/>
                                      </p:to>
                                    </p:set>
                                    <p:animEffect transition="in" filter="fade">
                                      <p:cBhvr>
                                        <p:cTn id="15" dur="500"/>
                                        <p:tgtEl>
                                          <p:spTgt spid="389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fade">
                                      <p:cBhvr>
                                        <p:cTn id="19" dur="500"/>
                                        <p:tgtEl>
                                          <p:spTgt spid="389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921"/>
                                        </p:tgtEl>
                                        <p:attrNameLst>
                                          <p:attrName>style.visibility</p:attrName>
                                        </p:attrNameLst>
                                      </p:cBhvr>
                                      <p:to>
                                        <p:strVal val="visible"/>
                                      </p:to>
                                    </p:set>
                                    <p:animEffect transition="in" filter="fade">
                                      <p:cBhvr>
                                        <p:cTn id="23"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21" grpId="0" animBg="1"/>
      <p:bldP spid="389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0" y="1524000"/>
            <a:ext cx="9144000" cy="31242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45058" name="Rectangle 2"/>
          <p:cNvSpPr>
            <a:spLocks noGrp="1" noChangeArrowheads="1"/>
          </p:cNvSpPr>
          <p:nvPr>
            <p:ph type="title"/>
          </p:nvPr>
        </p:nvSpPr>
        <p:spPr>
          <a:xfrm>
            <a:off x="304800" y="228600"/>
            <a:ext cx="8229600" cy="1143000"/>
          </a:xfrm>
        </p:spPr>
        <p:txBody>
          <a:bodyPr/>
          <a:lstStyle/>
          <a:p>
            <a:r>
              <a:rPr lang="en-US" altLang="ja-JP" sz="3200" b="1">
                <a:ea typeface="ＭＳ Ｐゴシック" charset="-128"/>
              </a:rPr>
              <a:t>Ang mga GHG/ Mga Pinagmumulan ng GHG</a:t>
            </a:r>
            <a:r>
              <a:rPr lang="en-US" altLang="ja-JP" sz="3200">
                <a:ea typeface="ＭＳ Ｐゴシック" charset="-128"/>
              </a:rPr>
              <a:t> </a:t>
            </a:r>
            <a:r>
              <a:rPr lang="en-US" altLang="ja-JP" sz="3200" b="1">
                <a:ea typeface="ＭＳ Ｐゴシック" charset="-128"/>
              </a:rPr>
              <a:t>buhat sa Gawain ng Tao</a:t>
            </a:r>
            <a:endParaRPr lang="en-US" sz="3200" b="1"/>
          </a:p>
        </p:txBody>
      </p:sp>
      <p:sp>
        <p:nvSpPr>
          <p:cNvPr id="45059" name="Rectangle 3"/>
          <p:cNvSpPr>
            <a:spLocks noGrp="1" noChangeArrowheads="1"/>
          </p:cNvSpPr>
          <p:nvPr>
            <p:ph type="body" idx="1"/>
          </p:nvPr>
        </p:nvSpPr>
        <p:spPr>
          <a:xfrm>
            <a:off x="228600" y="4770438"/>
            <a:ext cx="7086600" cy="2087562"/>
          </a:xfrm>
        </p:spPr>
        <p:txBody>
          <a:bodyPr/>
          <a:lstStyle/>
          <a:p>
            <a:pPr>
              <a:lnSpc>
                <a:spcPct val="90000"/>
              </a:lnSpc>
            </a:pPr>
            <a:r>
              <a:rPr lang="en-US" altLang="ja-JP">
                <a:ea typeface="ＭＳ Ｐゴシック" charset="-128"/>
              </a:rPr>
              <a:t>Mayroong tatlong pinanggagalingan      ng greenhouse gases. Ito ay mula sa paglikha ng enerhiya at pamamaraang industriyal, transportsyon at pagsasaka at panggugubat. </a:t>
            </a:r>
            <a:endParaRPr lang="en-US"/>
          </a:p>
        </p:txBody>
      </p:sp>
      <p:pic>
        <p:nvPicPr>
          <p:cNvPr id="45060" name="Picture 4" descr="smokebelching"/>
          <p:cNvPicPr>
            <a:picLocks noChangeAspect="1" noChangeArrowheads="1"/>
          </p:cNvPicPr>
          <p:nvPr/>
        </p:nvPicPr>
        <p:blipFill>
          <a:blip r:embed="rId3"/>
          <a:srcRect l="9091" r="21819"/>
          <a:stretch>
            <a:fillRect/>
          </a:stretch>
        </p:blipFill>
        <p:spPr bwMode="auto">
          <a:xfrm>
            <a:off x="0" y="1600200"/>
            <a:ext cx="2895600" cy="2971800"/>
          </a:xfrm>
          <a:prstGeom prst="rect">
            <a:avLst/>
          </a:prstGeom>
          <a:noFill/>
        </p:spPr>
      </p:pic>
      <p:pic>
        <p:nvPicPr>
          <p:cNvPr id="45061" name="Picture 5" descr="accuweather"/>
          <p:cNvPicPr>
            <a:picLocks noChangeAspect="1" noChangeArrowheads="1"/>
          </p:cNvPicPr>
          <p:nvPr/>
        </p:nvPicPr>
        <p:blipFill>
          <a:blip r:embed="rId4">
            <a:lum bright="-12000" contrast="42000"/>
          </a:blip>
          <a:srcRect r="60008"/>
          <a:stretch>
            <a:fillRect/>
          </a:stretch>
        </p:blipFill>
        <p:spPr bwMode="auto">
          <a:xfrm>
            <a:off x="2971800" y="1600200"/>
            <a:ext cx="3048000" cy="2971800"/>
          </a:xfrm>
          <a:prstGeom prst="rect">
            <a:avLst/>
          </a:prstGeom>
          <a:noFill/>
        </p:spPr>
      </p:pic>
      <p:pic>
        <p:nvPicPr>
          <p:cNvPr id="45062" name="Picture 6" descr="clickr"/>
          <p:cNvPicPr>
            <a:picLocks noChangeAspect="1" noChangeArrowheads="1"/>
          </p:cNvPicPr>
          <p:nvPr/>
        </p:nvPicPr>
        <p:blipFill>
          <a:blip r:embed="rId5"/>
          <a:srcRect/>
          <a:stretch>
            <a:fillRect/>
          </a:stretch>
        </p:blipFill>
        <p:spPr bwMode="auto">
          <a:xfrm>
            <a:off x="6096000" y="1600200"/>
            <a:ext cx="30480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500"/>
                                        <p:tgtEl>
                                          <p:spTgt spid="450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fade">
                                      <p:cBhvr>
                                        <p:cTn id="11" dur="500"/>
                                        <p:tgtEl>
                                          <p:spTgt spid="450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061"/>
                                        </p:tgtEl>
                                        <p:attrNameLst>
                                          <p:attrName>style.visibility</p:attrName>
                                        </p:attrNameLst>
                                      </p:cBhvr>
                                      <p:to>
                                        <p:strVal val="visible"/>
                                      </p:to>
                                    </p:set>
                                    <p:animEffect transition="in" filter="fade">
                                      <p:cBhvr>
                                        <p:cTn id="15" dur="500"/>
                                        <p:tgtEl>
                                          <p:spTgt spid="450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5062"/>
                                        </p:tgtEl>
                                        <p:attrNameLst>
                                          <p:attrName>style.visibility</p:attrName>
                                        </p:attrNameLst>
                                      </p:cBhvr>
                                      <p:to>
                                        <p:strVal val="visible"/>
                                      </p:to>
                                    </p:set>
                                    <p:animEffect transition="in" filter="fade">
                                      <p:cBhvr>
                                        <p:cTn id="19"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9"/>
          <p:cNvSpPr>
            <a:spLocks noChangeArrowheads="1"/>
          </p:cNvSpPr>
          <p:nvPr/>
        </p:nvSpPr>
        <p:spPr bwMode="auto">
          <a:xfrm>
            <a:off x="0" y="1752600"/>
            <a:ext cx="9144000" cy="2286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46082" name="Rectangle 2"/>
          <p:cNvSpPr>
            <a:spLocks noGrp="1" noChangeArrowheads="1"/>
          </p:cNvSpPr>
          <p:nvPr>
            <p:ph type="title"/>
          </p:nvPr>
        </p:nvSpPr>
        <p:spPr>
          <a:xfrm>
            <a:off x="304800" y="228600"/>
            <a:ext cx="8229600" cy="1143000"/>
          </a:xfrm>
        </p:spPr>
        <p:txBody>
          <a:bodyPr/>
          <a:lstStyle/>
          <a:p>
            <a:r>
              <a:rPr lang="en-US" altLang="ja-JP" sz="3200" b="1">
                <a:ea typeface="ＭＳ Ｐゴシック" charset="-128"/>
              </a:rPr>
              <a:t>Ang mga GHG/ Mga Pinagmumulan ng GHG</a:t>
            </a:r>
            <a:r>
              <a:rPr lang="en-US" altLang="ja-JP" sz="3200">
                <a:ea typeface="ＭＳ Ｐゴシック" charset="-128"/>
              </a:rPr>
              <a:t> </a:t>
            </a:r>
            <a:r>
              <a:rPr lang="en-US" altLang="ja-JP" sz="3200" b="1">
                <a:ea typeface="ＭＳ Ｐゴシック" charset="-128"/>
              </a:rPr>
              <a:t>buhat sa Gawain ng Tao</a:t>
            </a:r>
            <a:endParaRPr lang="en-US" sz="3200" b="1">
              <a:ea typeface="ＭＳ Ｐゴシック" charset="-128"/>
            </a:endParaRPr>
          </a:p>
        </p:txBody>
      </p:sp>
      <p:sp>
        <p:nvSpPr>
          <p:cNvPr id="46083" name="Rectangle 3"/>
          <p:cNvSpPr>
            <a:spLocks noGrp="1" noChangeArrowheads="1"/>
          </p:cNvSpPr>
          <p:nvPr>
            <p:ph type="body" idx="1"/>
          </p:nvPr>
        </p:nvSpPr>
        <p:spPr>
          <a:xfrm>
            <a:off x="0" y="4343400"/>
            <a:ext cx="6781800" cy="2667000"/>
          </a:xfrm>
        </p:spPr>
        <p:txBody>
          <a:bodyPr/>
          <a:lstStyle/>
          <a:p>
            <a:pPr>
              <a:lnSpc>
                <a:spcPct val="80000"/>
              </a:lnSpc>
            </a:pPr>
            <a:r>
              <a:rPr lang="en-US" altLang="ja-JP" sz="2400">
                <a:ea typeface="ＭＳ Ｐゴシック" charset="-128"/>
              </a:rPr>
              <a:t>Ang mga gawain ng tao na nagiging sanhi ng pagtaas ng konsentrasyon ng greenhouse gases ay ang pandaigdigang pagkakalbo ng mga kagubatan, pagdami ng gawaing pang-industriya, bagbuga ng mga sasakyang panlansangan, pamamaraan ng pagbabasura at ang matinding paggamit ng patabang kemikal at pamukaw peste. </a:t>
            </a:r>
            <a:endParaRPr lang="en-US" sz="2400"/>
          </a:p>
        </p:txBody>
      </p:sp>
      <p:pic>
        <p:nvPicPr>
          <p:cNvPr id="46084" name="Picture 4" descr="deforestation-tree-removal_earthcoolcom"/>
          <p:cNvPicPr>
            <a:picLocks noChangeAspect="1" noChangeArrowheads="1"/>
          </p:cNvPicPr>
          <p:nvPr/>
        </p:nvPicPr>
        <p:blipFill>
          <a:blip r:embed="rId3"/>
          <a:srcRect r="17500"/>
          <a:stretch>
            <a:fillRect/>
          </a:stretch>
        </p:blipFill>
        <p:spPr bwMode="auto">
          <a:xfrm>
            <a:off x="0" y="1828800"/>
            <a:ext cx="2514600" cy="2133600"/>
          </a:xfrm>
          <a:prstGeom prst="rect">
            <a:avLst/>
          </a:prstGeom>
          <a:noFill/>
        </p:spPr>
      </p:pic>
      <p:pic>
        <p:nvPicPr>
          <p:cNvPr id="46086" name="Picture 6" descr="mobile"/>
          <p:cNvPicPr>
            <a:picLocks noChangeAspect="1" noChangeArrowheads="1"/>
          </p:cNvPicPr>
          <p:nvPr/>
        </p:nvPicPr>
        <p:blipFill>
          <a:blip r:embed="rId4"/>
          <a:srcRect r="10255"/>
          <a:stretch>
            <a:fillRect/>
          </a:stretch>
        </p:blipFill>
        <p:spPr bwMode="auto">
          <a:xfrm>
            <a:off x="4114800" y="1828800"/>
            <a:ext cx="2667000" cy="2133600"/>
          </a:xfrm>
          <a:prstGeom prst="rect">
            <a:avLst/>
          </a:prstGeom>
          <a:noFill/>
        </p:spPr>
      </p:pic>
      <p:pic>
        <p:nvPicPr>
          <p:cNvPr id="46087" name="Picture 7" descr="airpol3"/>
          <p:cNvPicPr>
            <a:picLocks noChangeAspect="1" noChangeArrowheads="1"/>
          </p:cNvPicPr>
          <p:nvPr/>
        </p:nvPicPr>
        <p:blipFill>
          <a:blip r:embed="rId5"/>
          <a:srcRect l="4288"/>
          <a:stretch>
            <a:fillRect/>
          </a:stretch>
        </p:blipFill>
        <p:spPr bwMode="auto">
          <a:xfrm>
            <a:off x="2590800" y="1828800"/>
            <a:ext cx="1447800" cy="2133600"/>
          </a:xfrm>
          <a:prstGeom prst="rect">
            <a:avLst/>
          </a:prstGeom>
          <a:noFill/>
        </p:spPr>
      </p:pic>
      <p:pic>
        <p:nvPicPr>
          <p:cNvPr id="46088" name="Picture 8" descr="sunog"/>
          <p:cNvPicPr>
            <a:picLocks noChangeAspect="1" noChangeArrowheads="1"/>
          </p:cNvPicPr>
          <p:nvPr/>
        </p:nvPicPr>
        <p:blipFill>
          <a:blip r:embed="rId6"/>
          <a:srcRect/>
          <a:stretch>
            <a:fillRect/>
          </a:stretch>
        </p:blipFill>
        <p:spPr bwMode="auto">
          <a:xfrm>
            <a:off x="6858000" y="1828800"/>
            <a:ext cx="2286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fade">
                                      <p:cBhvr>
                                        <p:cTn id="7" dur="500"/>
                                        <p:tgtEl>
                                          <p:spTgt spid="460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084"/>
                                        </p:tgtEl>
                                        <p:attrNameLst>
                                          <p:attrName>style.visibility</p:attrName>
                                        </p:attrNameLst>
                                      </p:cBhvr>
                                      <p:to>
                                        <p:strVal val="visible"/>
                                      </p:to>
                                    </p:set>
                                    <p:animEffect transition="in" filter="fade">
                                      <p:cBhvr>
                                        <p:cTn id="11" dur="500"/>
                                        <p:tgtEl>
                                          <p:spTgt spid="460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087"/>
                                        </p:tgtEl>
                                        <p:attrNameLst>
                                          <p:attrName>style.visibility</p:attrName>
                                        </p:attrNameLst>
                                      </p:cBhvr>
                                      <p:to>
                                        <p:strVal val="visible"/>
                                      </p:to>
                                    </p:set>
                                    <p:animEffect transition="in" filter="fade">
                                      <p:cBhvr>
                                        <p:cTn id="15" dur="500"/>
                                        <p:tgtEl>
                                          <p:spTgt spid="4608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086"/>
                                        </p:tgtEl>
                                        <p:attrNameLst>
                                          <p:attrName>style.visibility</p:attrName>
                                        </p:attrNameLst>
                                      </p:cBhvr>
                                      <p:to>
                                        <p:strVal val="visible"/>
                                      </p:to>
                                    </p:set>
                                    <p:animEffect transition="in" filter="fade">
                                      <p:cBhvr>
                                        <p:cTn id="19" dur="500"/>
                                        <p:tgtEl>
                                          <p:spTgt spid="4608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6088"/>
                                        </p:tgtEl>
                                        <p:attrNameLst>
                                          <p:attrName>style.visibility</p:attrName>
                                        </p:attrNameLst>
                                      </p:cBhvr>
                                      <p:to>
                                        <p:strVal val="visible"/>
                                      </p:to>
                                    </p:set>
                                    <p:animEffect transition="in" filter="fade">
                                      <p:cBhvr>
                                        <p:cTn id="23"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76200"/>
            <a:ext cx="7620000" cy="1143000"/>
          </a:xfrm>
        </p:spPr>
        <p:txBody>
          <a:bodyPr/>
          <a:lstStyle/>
          <a:p>
            <a:r>
              <a:rPr lang="en-US" altLang="ja-JP" sz="3600" b="1">
                <a:ea typeface="ＭＳ Ｐゴシック" charset="-128"/>
              </a:rPr>
              <a:t>Mga Epekto ng Global Warming</a:t>
            </a:r>
            <a:endParaRPr lang="en-US" sz="3600" b="1">
              <a:ea typeface="ＭＳ Ｐゴシック" charset="-128"/>
            </a:endParaRPr>
          </a:p>
        </p:txBody>
      </p:sp>
      <p:sp>
        <p:nvSpPr>
          <p:cNvPr id="57347" name="Rectangle 3"/>
          <p:cNvSpPr>
            <a:spLocks noGrp="1" noChangeArrowheads="1"/>
          </p:cNvSpPr>
          <p:nvPr>
            <p:ph type="body" idx="1"/>
          </p:nvPr>
        </p:nvSpPr>
        <p:spPr>
          <a:xfrm>
            <a:off x="228600" y="1219200"/>
            <a:ext cx="6019800" cy="5181600"/>
          </a:xfrm>
        </p:spPr>
        <p:txBody>
          <a:bodyPr/>
          <a:lstStyle/>
          <a:p>
            <a:endParaRPr lang="en-US" altLang="ja-JP" sz="2400">
              <a:ea typeface="ＭＳ Ｐゴシック" charset="-128"/>
            </a:endParaRPr>
          </a:p>
          <a:p>
            <a:r>
              <a:rPr lang="en-US" altLang="ja-JP" sz="2400">
                <a:ea typeface="ＭＳ Ｐゴシック" charset="-128"/>
              </a:rPr>
              <a:t>Pagtaas ng temperatura sa ibabaw ng dagat at pagbabago ng pagsingaw na nagdudulot ng pagbabagu-bago  ng pagdating ulan. </a:t>
            </a:r>
          </a:p>
          <a:p>
            <a:pPr>
              <a:buFontTx/>
              <a:buNone/>
            </a:pPr>
            <a:r>
              <a:rPr lang="en-US" altLang="ja-JP" sz="2400">
                <a:ea typeface="ＭＳ Ｐゴシック" charset="-128"/>
              </a:rPr>
              <a:t>	</a:t>
            </a:r>
          </a:p>
          <a:p>
            <a:pPr>
              <a:buFontTx/>
              <a:buNone/>
            </a:pPr>
            <a:r>
              <a:rPr lang="en-US" altLang="ja-JP" sz="2400">
                <a:ea typeface="ＭＳ Ｐゴシック" charset="-128"/>
              </a:rPr>
              <a:t>	Sa pinakahuling ulat ng Working Group 1 sa </a:t>
            </a:r>
            <a:r>
              <a:rPr lang="en-US" altLang="ja-JP" sz="2400">
                <a:solidFill>
                  <a:srgbClr val="FFCC00"/>
                </a:solidFill>
                <a:ea typeface="ＭＳ Ｐゴシック" charset="-128"/>
              </a:rPr>
              <a:t>Fourth Assessment Report of the Intergovernmental Panel on Climate Change (IPCC)</a:t>
            </a:r>
            <a:r>
              <a:rPr lang="en-US" altLang="ja-JP" sz="2400">
                <a:ea typeface="ＭＳ Ｐゴシック" charset="-128"/>
              </a:rPr>
              <a:t>, isang global group ng mga dalubhasa sa pag-aaral ng climate studies ay inilabas ngayong nakaraang Pebrero. </a:t>
            </a:r>
            <a:endParaRPr lang="en-US" sz="2400">
              <a:ea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6" name="Rectangle 10"/>
          <p:cNvSpPr>
            <a:spLocks noChangeArrowheads="1"/>
          </p:cNvSpPr>
          <p:nvPr/>
        </p:nvSpPr>
        <p:spPr bwMode="auto">
          <a:xfrm>
            <a:off x="0" y="1524000"/>
            <a:ext cx="9144000" cy="33528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65538" name="Rectangle 2"/>
          <p:cNvSpPr>
            <a:spLocks noGrp="1" noChangeArrowheads="1"/>
          </p:cNvSpPr>
          <p:nvPr>
            <p:ph type="title"/>
          </p:nvPr>
        </p:nvSpPr>
        <p:spPr>
          <a:xfrm>
            <a:off x="304800" y="-76200"/>
            <a:ext cx="8077200" cy="1143000"/>
          </a:xfrm>
        </p:spPr>
        <p:txBody>
          <a:bodyPr/>
          <a:lstStyle/>
          <a:p>
            <a:r>
              <a:rPr lang="en-US" altLang="ja-JP" sz="3600" b="1">
                <a:ea typeface="ＭＳ Ｐゴシック" charset="-128"/>
              </a:rPr>
              <a:t>Mga Epekto ng Global Warming</a:t>
            </a:r>
            <a:endParaRPr lang="en-US" sz="3600" b="1">
              <a:ea typeface="ＭＳ Ｐゴシック" charset="-128"/>
            </a:endParaRPr>
          </a:p>
        </p:txBody>
      </p:sp>
      <p:sp>
        <p:nvSpPr>
          <p:cNvPr id="65539" name="Rectangle 3"/>
          <p:cNvSpPr>
            <a:spLocks noGrp="1" noChangeArrowheads="1"/>
          </p:cNvSpPr>
          <p:nvPr>
            <p:ph type="body" idx="1"/>
          </p:nvPr>
        </p:nvSpPr>
        <p:spPr>
          <a:xfrm>
            <a:off x="0" y="1066800"/>
            <a:ext cx="7010400" cy="5943600"/>
          </a:xfrm>
        </p:spPr>
        <p:txBody>
          <a:bodyPr/>
          <a:lstStyle/>
          <a:p>
            <a:pPr>
              <a:lnSpc>
                <a:spcPct val="80000"/>
              </a:lnSpc>
              <a:buFontTx/>
              <a:buNone/>
            </a:pPr>
            <a:r>
              <a:rPr lang="en-US" altLang="ja-JP" sz="2000">
                <a:ea typeface="ＭＳ Ｐゴシック" charset="-128"/>
              </a:rPr>
              <a:t>	</a:t>
            </a:r>
            <a:r>
              <a:rPr lang="en-US" altLang="ja-JP" sz="2000" u="sng">
                <a:solidFill>
                  <a:srgbClr val="FFCC00"/>
                </a:solidFill>
                <a:ea typeface="ＭＳ Ｐゴシック" charset="-128"/>
              </a:rPr>
              <a:t>May mga proyeksiyon ba ng patuloy na pag-init?</a:t>
            </a: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buFontTx/>
              <a:buNone/>
            </a:pPr>
            <a:endParaRPr lang="en-US" altLang="ja-JP" sz="2000">
              <a:solidFill>
                <a:srgbClr val="FFCC00"/>
              </a:solidFill>
              <a:ea typeface="ＭＳ Ｐゴシック" charset="-128"/>
            </a:endParaRPr>
          </a:p>
          <a:p>
            <a:pPr>
              <a:lnSpc>
                <a:spcPct val="80000"/>
              </a:lnSpc>
            </a:pPr>
            <a:r>
              <a:rPr lang="en-US" altLang="ja-JP" sz="2000">
                <a:ea typeface="ＭＳ Ｐゴシック" charset="-128"/>
              </a:rPr>
              <a:t>Oo, may mga proyeksiyong pagtaas mula 1.1°C hanggang 6.4°C noong ika 21 siglo. Ang pagtaas na matatamo pagdating ng 2100 ay nakasalalay sa paglaki ng populasyon, dami at uri ng mga pag-unlad, ang paggamit ng mga teknolohiyang makakalikasan, at ang mga hakbang at istratehiya na siyang susundin ng buong mundo.  </a:t>
            </a:r>
            <a:endParaRPr lang="en-US" sz="2000"/>
          </a:p>
        </p:txBody>
      </p:sp>
      <p:pic>
        <p:nvPicPr>
          <p:cNvPr id="65545" name="Picture 9" descr="T2M_A1B_2030_2060_2085ano1961-1990_globe_en"/>
          <p:cNvPicPr>
            <a:picLocks noChangeAspect="1" noChangeArrowheads="1"/>
          </p:cNvPicPr>
          <p:nvPr/>
        </p:nvPicPr>
        <p:blipFill>
          <a:blip r:embed="rId3"/>
          <a:srcRect/>
          <a:stretch>
            <a:fillRect/>
          </a:stretch>
        </p:blipFill>
        <p:spPr bwMode="auto">
          <a:xfrm>
            <a:off x="0" y="1600200"/>
            <a:ext cx="91440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546"/>
                                        </p:tgtEl>
                                        <p:attrNameLst>
                                          <p:attrName>style.visibility</p:attrName>
                                        </p:attrNameLst>
                                      </p:cBhvr>
                                      <p:to>
                                        <p:strVal val="visible"/>
                                      </p:to>
                                    </p:set>
                                    <p:animEffect transition="in" filter="fade">
                                      <p:cBhvr>
                                        <p:cTn id="7" dur="500"/>
                                        <p:tgtEl>
                                          <p:spTgt spid="655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545"/>
                                        </p:tgtEl>
                                        <p:attrNameLst>
                                          <p:attrName>style.visibility</p:attrName>
                                        </p:attrNameLst>
                                      </p:cBhvr>
                                      <p:to>
                                        <p:strVal val="visible"/>
                                      </p:to>
                                    </p:set>
                                    <p:animEffect transition="in" filter="fade">
                                      <p:cBhvr>
                                        <p:cTn id="11" dur="5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305800" cy="1143000"/>
          </a:xfrm>
        </p:spPr>
        <p:txBody>
          <a:bodyPr/>
          <a:lstStyle/>
          <a:p>
            <a:r>
              <a:rPr lang="en-US" altLang="ja-JP" sz="3600" b="1">
                <a:ea typeface="ＭＳ Ｐゴシック" charset="-128"/>
              </a:rPr>
              <a:t>Mga Epekto ng Global Warming</a:t>
            </a:r>
            <a:endParaRPr lang="en-US" sz="3600" b="1">
              <a:ea typeface="ＭＳ Ｐゴシック" charset="-128"/>
            </a:endParaRPr>
          </a:p>
        </p:txBody>
      </p:sp>
      <p:sp>
        <p:nvSpPr>
          <p:cNvPr id="66563" name="Rectangle 3"/>
          <p:cNvSpPr>
            <a:spLocks noGrp="1" noChangeArrowheads="1"/>
          </p:cNvSpPr>
          <p:nvPr>
            <p:ph type="body" idx="1"/>
          </p:nvPr>
        </p:nvSpPr>
        <p:spPr>
          <a:xfrm>
            <a:off x="381000" y="1447800"/>
            <a:ext cx="5943600" cy="5029200"/>
          </a:xfrm>
        </p:spPr>
        <p:txBody>
          <a:bodyPr/>
          <a:lstStyle/>
          <a:p>
            <a:pPr>
              <a:buFontTx/>
              <a:buNone/>
            </a:pPr>
            <a:r>
              <a:rPr lang="en-US" altLang="ja-JP">
                <a:ea typeface="ＭＳ Ｐゴシック" charset="-128"/>
              </a:rPr>
              <a:t>	</a:t>
            </a:r>
            <a:r>
              <a:rPr lang="en-US" altLang="ja-JP" u="sng">
                <a:solidFill>
                  <a:srgbClr val="FFCC00"/>
                </a:solidFill>
                <a:ea typeface="ＭＳ Ｐゴシック" charset="-128"/>
              </a:rPr>
              <a:t>Ano ang mga palatandaan ng global warming sa ating bansa?  </a:t>
            </a:r>
            <a:endParaRPr lang="en-US" altLang="ja-JP">
              <a:ea typeface="ＭＳ Ｐゴシック" charset="-128"/>
            </a:endParaRPr>
          </a:p>
          <a:p>
            <a:r>
              <a:rPr lang="en-US" altLang="ja-JP">
                <a:ea typeface="ＭＳ Ｐゴシック" charset="-128"/>
              </a:rPr>
              <a:t>Sa Pilipinas, may mga patuloy na paglaki ng bilang ng maiinit na araw at maalinsangang mga gabi, subalit pagbaba ng bilang ng malamig na mga araw at mga gabi. Ang pinakamataas at pinakamababang temperatura ay parehong nagiging higit na mainit.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ChangeArrowheads="1"/>
          </p:cNvSpPr>
          <p:nvPr/>
        </p:nvSpPr>
        <p:spPr bwMode="auto">
          <a:xfrm>
            <a:off x="0" y="1371600"/>
            <a:ext cx="9144000" cy="37338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94210" name="Rectangle 2"/>
          <p:cNvSpPr>
            <a:spLocks noGrp="1" noChangeArrowheads="1"/>
          </p:cNvSpPr>
          <p:nvPr>
            <p:ph type="title"/>
          </p:nvPr>
        </p:nvSpPr>
        <p:spPr>
          <a:xfrm>
            <a:off x="457200" y="76200"/>
            <a:ext cx="8229600" cy="1143000"/>
          </a:xfrm>
        </p:spPr>
        <p:txBody>
          <a:bodyPr/>
          <a:lstStyle/>
          <a:p>
            <a:r>
              <a:rPr lang="en-US" altLang="ja-JP" sz="3600" b="1">
                <a:ea typeface="ＭＳ Ｐゴシック" charset="-128"/>
              </a:rPr>
              <a:t>Mga Epekto ng Global Warming</a:t>
            </a:r>
            <a:endParaRPr lang="en-US" sz="3600" b="1">
              <a:ea typeface="ＭＳ Ｐゴシック" charset="-128"/>
            </a:endParaRPr>
          </a:p>
        </p:txBody>
      </p:sp>
      <p:sp>
        <p:nvSpPr>
          <p:cNvPr id="94211" name="Rectangle 3"/>
          <p:cNvSpPr>
            <a:spLocks noGrp="1" noChangeArrowheads="1"/>
          </p:cNvSpPr>
          <p:nvPr>
            <p:ph type="body" idx="1"/>
          </p:nvPr>
        </p:nvSpPr>
        <p:spPr>
          <a:xfrm>
            <a:off x="228600" y="5257800"/>
            <a:ext cx="6477000" cy="1219200"/>
          </a:xfrm>
        </p:spPr>
        <p:txBody>
          <a:bodyPr/>
          <a:lstStyle/>
          <a:p>
            <a:pPr>
              <a:buFontTx/>
              <a:buNone/>
            </a:pPr>
            <a:r>
              <a:rPr lang="en-US" altLang="ja-JP" sz="2400">
                <a:ea typeface="ＭＳ Ｐゴシック" charset="-128"/>
              </a:rPr>
              <a:t>	Ang pagiging higit na kalimitan ng iba pang mga pangyayari tungkol sa panahon, tulad ng matitinding pag-ulan. </a:t>
            </a:r>
            <a:endParaRPr lang="en-US" sz="2400"/>
          </a:p>
        </p:txBody>
      </p:sp>
      <p:pic>
        <p:nvPicPr>
          <p:cNvPr id="94212" name="Picture 4" descr="pic-02200546170059"/>
          <p:cNvPicPr>
            <a:picLocks noChangeAspect="1" noChangeArrowheads="1"/>
          </p:cNvPicPr>
          <p:nvPr/>
        </p:nvPicPr>
        <p:blipFill>
          <a:blip r:embed="rId3">
            <a:lum bright="-6000" contrast="12000"/>
          </a:blip>
          <a:srcRect/>
          <a:stretch>
            <a:fillRect/>
          </a:stretch>
        </p:blipFill>
        <p:spPr bwMode="auto">
          <a:xfrm>
            <a:off x="0" y="1447800"/>
            <a:ext cx="4191000" cy="3562350"/>
          </a:xfrm>
          <a:prstGeom prst="rect">
            <a:avLst/>
          </a:prstGeom>
          <a:noFill/>
        </p:spPr>
      </p:pic>
      <p:pic>
        <p:nvPicPr>
          <p:cNvPr id="94213" name="Picture 5" descr="palawan_children-rain2camperspoint"/>
          <p:cNvPicPr>
            <a:picLocks noChangeAspect="1" noChangeArrowheads="1"/>
          </p:cNvPicPr>
          <p:nvPr/>
        </p:nvPicPr>
        <p:blipFill>
          <a:blip r:embed="rId4">
            <a:lum bright="-6000" contrast="12000"/>
          </a:blip>
          <a:srcRect/>
          <a:stretch>
            <a:fillRect/>
          </a:stretch>
        </p:blipFill>
        <p:spPr bwMode="auto">
          <a:xfrm>
            <a:off x="4267200" y="1447800"/>
            <a:ext cx="4876800" cy="355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fade">
                                      <p:cBhvr>
                                        <p:cTn id="7" dur="500"/>
                                        <p:tgtEl>
                                          <p:spTgt spid="942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4212"/>
                                        </p:tgtEl>
                                        <p:attrNameLst>
                                          <p:attrName>style.visibility</p:attrName>
                                        </p:attrNameLst>
                                      </p:cBhvr>
                                      <p:to>
                                        <p:strVal val="visible"/>
                                      </p:to>
                                    </p:set>
                                    <p:animEffect transition="in" filter="fade">
                                      <p:cBhvr>
                                        <p:cTn id="11" dur="500"/>
                                        <p:tgtEl>
                                          <p:spTgt spid="942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213"/>
                                        </p:tgtEl>
                                        <p:attrNameLst>
                                          <p:attrName>style.visibility</p:attrName>
                                        </p:attrNameLst>
                                      </p:cBhvr>
                                      <p:to>
                                        <p:strVal val="visible"/>
                                      </p:to>
                                    </p:set>
                                    <p:animEffect transition="in" filter="fade">
                                      <p:cBhvr>
                                        <p:cTn id="15"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0" y="1219200"/>
            <a:ext cx="9144000" cy="35814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69634" name="Rectangle 2"/>
          <p:cNvSpPr>
            <a:spLocks noGrp="1" noChangeArrowheads="1"/>
          </p:cNvSpPr>
          <p:nvPr>
            <p:ph type="title"/>
          </p:nvPr>
        </p:nvSpPr>
        <p:spPr>
          <a:xfrm>
            <a:off x="457200" y="76200"/>
            <a:ext cx="7924800" cy="1143000"/>
          </a:xfrm>
        </p:spPr>
        <p:txBody>
          <a:bodyPr/>
          <a:lstStyle/>
          <a:p>
            <a:r>
              <a:rPr lang="en-US" altLang="ja-JP" sz="3600" b="1">
                <a:ea typeface="ＭＳ Ｐゴシック" charset="-128"/>
              </a:rPr>
              <a:t>Mga Epekto ng Global Warming</a:t>
            </a:r>
            <a:endParaRPr lang="en-US" sz="3600" b="1">
              <a:ea typeface="ＭＳ Ｐゴシック" charset="-128"/>
            </a:endParaRPr>
          </a:p>
        </p:txBody>
      </p:sp>
      <p:sp>
        <p:nvSpPr>
          <p:cNvPr id="69635" name="Rectangle 3"/>
          <p:cNvSpPr>
            <a:spLocks noGrp="1" noChangeArrowheads="1"/>
          </p:cNvSpPr>
          <p:nvPr>
            <p:ph type="body" idx="1"/>
          </p:nvPr>
        </p:nvSpPr>
        <p:spPr>
          <a:xfrm>
            <a:off x="304800" y="1371600"/>
            <a:ext cx="6019800" cy="5486400"/>
          </a:xfrm>
        </p:spPr>
        <p:txBody>
          <a:bodyPr/>
          <a:lstStyle/>
          <a:p>
            <a:pPr>
              <a:lnSpc>
                <a:spcPct val="90000"/>
              </a:lnSpc>
              <a:buFontTx/>
              <a:buNone/>
            </a:pPr>
            <a:endParaRPr lang="en-US" altLang="ja-JP" sz="2400" u="sng">
              <a:ea typeface="ＭＳ Ｐゴシック" charset="-128"/>
            </a:endParaRPr>
          </a:p>
          <a:p>
            <a:pPr>
              <a:lnSpc>
                <a:spcPct val="90000"/>
              </a:lnSpc>
              <a:buFontTx/>
              <a:buNone/>
            </a:pPr>
            <a:endParaRPr lang="en-US" altLang="ja-JP" sz="2400" u="sng">
              <a:ea typeface="ＭＳ Ｐゴシック" charset="-128"/>
            </a:endParaRPr>
          </a:p>
          <a:p>
            <a:pPr>
              <a:lnSpc>
                <a:spcPct val="90000"/>
              </a:lnSpc>
              <a:buFontTx/>
              <a:buNone/>
            </a:pPr>
            <a:endParaRPr lang="en-US" altLang="ja-JP" sz="2400" u="sng">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buFontTx/>
              <a:buNone/>
            </a:pPr>
            <a:endParaRPr lang="en-US" altLang="ja-JP" sz="2400">
              <a:ea typeface="ＭＳ Ｐゴシック" charset="-128"/>
            </a:endParaRPr>
          </a:p>
          <a:p>
            <a:pPr>
              <a:lnSpc>
                <a:spcPct val="90000"/>
              </a:lnSpc>
            </a:pPr>
            <a:r>
              <a:rPr lang="en-US" altLang="ja-JP" sz="2400">
                <a:ea typeface="ＭＳ Ｐゴシック" charset="-128"/>
              </a:rPr>
              <a:t>Ang malaking bilang ng coral reefs ay natuklasang naapektuhan ng bleaching sa panahon ng pangyayaring nagiging higit na mainit ang temperatura ng ibabaw ng karagatan.  </a:t>
            </a:r>
            <a:endParaRPr lang="en-US" sz="2400"/>
          </a:p>
        </p:txBody>
      </p:sp>
      <p:pic>
        <p:nvPicPr>
          <p:cNvPr id="69636" name="Picture 4" descr="coralbleaching2"/>
          <p:cNvPicPr>
            <a:picLocks noChangeAspect="1" noChangeArrowheads="1"/>
          </p:cNvPicPr>
          <p:nvPr/>
        </p:nvPicPr>
        <p:blipFill>
          <a:blip r:embed="rId3">
            <a:lum bright="6000" contrast="24000"/>
          </a:blip>
          <a:srcRect/>
          <a:stretch>
            <a:fillRect/>
          </a:stretch>
        </p:blipFill>
        <p:spPr bwMode="auto">
          <a:xfrm>
            <a:off x="0" y="1295400"/>
            <a:ext cx="3505200" cy="3429000"/>
          </a:xfrm>
          <a:prstGeom prst="rect">
            <a:avLst/>
          </a:prstGeom>
          <a:noFill/>
        </p:spPr>
      </p:pic>
      <p:pic>
        <p:nvPicPr>
          <p:cNvPr id="69637" name="Picture 5" descr="coralbleaching"/>
          <p:cNvPicPr>
            <a:picLocks noChangeAspect="1" noChangeArrowheads="1"/>
          </p:cNvPicPr>
          <p:nvPr/>
        </p:nvPicPr>
        <p:blipFill>
          <a:blip r:embed="rId4">
            <a:lum bright="6000" contrast="24000"/>
          </a:blip>
          <a:srcRect/>
          <a:stretch>
            <a:fillRect/>
          </a:stretch>
        </p:blipFill>
        <p:spPr bwMode="auto">
          <a:xfrm>
            <a:off x="3581400" y="1295400"/>
            <a:ext cx="55626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500"/>
                                        <p:tgtEl>
                                          <p:spTgt spid="696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6"/>
                                        </p:tgtEl>
                                        <p:attrNameLst>
                                          <p:attrName>style.visibility</p:attrName>
                                        </p:attrNameLst>
                                      </p:cBhvr>
                                      <p:to>
                                        <p:strVal val="visible"/>
                                      </p:to>
                                    </p:set>
                                    <p:animEffect transition="in" filter="fade">
                                      <p:cBhvr>
                                        <p:cTn id="11" dur="500"/>
                                        <p:tgtEl>
                                          <p:spTgt spid="696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7"/>
                                        </p:tgtEl>
                                        <p:attrNameLst>
                                          <p:attrName>style.visibility</p:attrName>
                                        </p:attrNameLst>
                                      </p:cBhvr>
                                      <p:to>
                                        <p:strVal val="visible"/>
                                      </p:to>
                                    </p:set>
                                    <p:animEffect transition="in" filter="fade">
                                      <p:cBhvr>
                                        <p:cTn id="15"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ChangeArrowheads="1"/>
          </p:cNvSpPr>
          <p:nvPr/>
        </p:nvSpPr>
        <p:spPr bwMode="auto">
          <a:xfrm>
            <a:off x="0" y="1219200"/>
            <a:ext cx="9144000" cy="37338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70658" name="Rectangle 2"/>
          <p:cNvSpPr>
            <a:spLocks noGrp="1" noChangeArrowheads="1"/>
          </p:cNvSpPr>
          <p:nvPr>
            <p:ph type="title"/>
          </p:nvPr>
        </p:nvSpPr>
        <p:spPr>
          <a:xfrm>
            <a:off x="457200" y="76200"/>
            <a:ext cx="7848600" cy="1143000"/>
          </a:xfrm>
        </p:spPr>
        <p:txBody>
          <a:bodyPr/>
          <a:lstStyle/>
          <a:p>
            <a:r>
              <a:rPr lang="en-US" altLang="ja-JP" sz="3600" b="1">
                <a:ea typeface="ＭＳ Ｐゴシック" charset="-128"/>
              </a:rPr>
              <a:t>Mga Epekto ng Global Warming</a:t>
            </a:r>
            <a:endParaRPr lang="en-US" sz="3600" b="1">
              <a:ea typeface="ＭＳ Ｐゴシック" charset="-128"/>
            </a:endParaRPr>
          </a:p>
        </p:txBody>
      </p:sp>
      <p:sp>
        <p:nvSpPr>
          <p:cNvPr id="70659" name="Rectangle 3"/>
          <p:cNvSpPr>
            <a:spLocks noGrp="1" noChangeArrowheads="1"/>
          </p:cNvSpPr>
          <p:nvPr>
            <p:ph type="body" idx="1"/>
          </p:nvPr>
        </p:nvSpPr>
        <p:spPr>
          <a:xfrm>
            <a:off x="-76200" y="5105400"/>
            <a:ext cx="7086600" cy="1600200"/>
          </a:xfrm>
        </p:spPr>
        <p:txBody>
          <a:bodyPr/>
          <a:lstStyle/>
          <a:p>
            <a:pPr>
              <a:lnSpc>
                <a:spcPct val="80000"/>
              </a:lnSpc>
              <a:buFontTx/>
              <a:buNone/>
            </a:pPr>
            <a:r>
              <a:rPr lang="en-US" altLang="ja-JP" sz="2400">
                <a:ea typeface="ＭＳ Ｐゴシック" charset="-128"/>
              </a:rPr>
              <a:t>	Ang </a:t>
            </a:r>
            <a:r>
              <a:rPr lang="en-US" altLang="ja-JP" sz="2400">
                <a:solidFill>
                  <a:srgbClr val="FFCC00"/>
                </a:solidFill>
                <a:ea typeface="ＭＳ Ｐゴシック" charset="-128"/>
              </a:rPr>
              <a:t>pamumuti ng coral reefs</a:t>
            </a:r>
            <a:r>
              <a:rPr lang="en-US" altLang="ja-JP" sz="2400">
                <a:ea typeface="ＭＳ Ｐゴシック" charset="-128"/>
              </a:rPr>
              <a:t> ay maiuugnay sa kawalan ng symbiotic algae at ng kanilang sangkap pangulay, at ng pagkamatay ng mga corals kapag nagtagal pa ang pag-init ng ibabaw ng karagatan.  </a:t>
            </a:r>
            <a:endParaRPr lang="en-US" sz="2400"/>
          </a:p>
        </p:txBody>
      </p:sp>
      <p:pic>
        <p:nvPicPr>
          <p:cNvPr id="70660" name="Picture 4" descr="coralbleaching3"/>
          <p:cNvPicPr>
            <a:picLocks noChangeAspect="1" noChangeArrowheads="1"/>
          </p:cNvPicPr>
          <p:nvPr/>
        </p:nvPicPr>
        <p:blipFill>
          <a:blip r:embed="rId3">
            <a:lum bright="-6000" contrast="24000"/>
          </a:blip>
          <a:srcRect l="3334" b="47778"/>
          <a:stretch>
            <a:fillRect/>
          </a:stretch>
        </p:blipFill>
        <p:spPr bwMode="auto">
          <a:xfrm>
            <a:off x="0" y="1295400"/>
            <a:ext cx="91440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fade">
                                      <p:cBhvr>
                                        <p:cTn id="7" dur="500"/>
                                        <p:tgtEl>
                                          <p:spTgt spid="706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660"/>
                                        </p:tgtEl>
                                        <p:attrNameLst>
                                          <p:attrName>style.visibility</p:attrName>
                                        </p:attrNameLst>
                                      </p:cBhvr>
                                      <p:to>
                                        <p:strVal val="visible"/>
                                      </p:to>
                                    </p:set>
                                    <p:animEffect transition="in" filter="fade">
                                      <p:cBhvr>
                                        <p:cTn id="11"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7772400" cy="1143000"/>
          </a:xfrm>
        </p:spPr>
        <p:txBody>
          <a:bodyPr/>
          <a:lstStyle/>
          <a:p>
            <a:r>
              <a:rPr lang="en-US" altLang="ja-JP" sz="3600" b="1">
                <a:ea typeface="ＭＳ Ｐゴシック" charset="-128"/>
              </a:rPr>
              <a:t>  Mga epekto ng Climate Change</a:t>
            </a:r>
            <a:r>
              <a:rPr lang="en-US" altLang="ja-JP" sz="3600">
                <a:ea typeface="ＭＳ Ｐゴシック" charset="-128"/>
              </a:rPr>
              <a:t> </a:t>
            </a:r>
            <a:endParaRPr lang="en-US" sz="3600"/>
          </a:p>
        </p:txBody>
      </p:sp>
      <p:sp>
        <p:nvSpPr>
          <p:cNvPr id="71683" name="Rectangle 3"/>
          <p:cNvSpPr>
            <a:spLocks noGrp="1" noChangeArrowheads="1"/>
          </p:cNvSpPr>
          <p:nvPr>
            <p:ph type="body" idx="1"/>
          </p:nvPr>
        </p:nvSpPr>
        <p:spPr>
          <a:xfrm>
            <a:off x="0" y="1066800"/>
            <a:ext cx="6477000" cy="6019800"/>
          </a:xfrm>
        </p:spPr>
        <p:txBody>
          <a:bodyPr/>
          <a:lstStyle/>
          <a:p>
            <a:pPr>
              <a:lnSpc>
                <a:spcPct val="80000"/>
              </a:lnSpc>
              <a:buFontTx/>
              <a:buNone/>
            </a:pPr>
            <a:r>
              <a:rPr lang="en-US" altLang="ja-JP" sz="2400">
                <a:ea typeface="ＭＳ Ｐゴシック" charset="-128"/>
              </a:rPr>
              <a:t>	Sa kasalukuyang pagdaranas natin ng mga epektong dulot ng global warming at climate change, hindi malayo na ang mga epektong ito ay magdudulot din ng marami pang suliranin. </a:t>
            </a:r>
          </a:p>
          <a:p>
            <a:pPr>
              <a:lnSpc>
                <a:spcPct val="80000"/>
              </a:lnSpc>
              <a:buFontTx/>
              <a:buNone/>
            </a:pPr>
            <a:endParaRPr lang="en-US" altLang="ja-JP" sz="1400">
              <a:ea typeface="ＭＳ Ｐゴシック" charset="-128"/>
            </a:endParaRPr>
          </a:p>
          <a:p>
            <a:pPr>
              <a:lnSpc>
                <a:spcPct val="80000"/>
              </a:lnSpc>
              <a:buFontTx/>
              <a:buNone/>
            </a:pPr>
            <a:r>
              <a:rPr lang="en-US" altLang="ja-JP" sz="2400">
                <a:ea typeface="ＭＳ Ｐゴシック" charset="-128"/>
              </a:rPr>
              <a:t>	</a:t>
            </a:r>
            <a:r>
              <a:rPr lang="en-US" altLang="ja-JP" sz="2400">
                <a:solidFill>
                  <a:srgbClr val="FFCC00"/>
                </a:solidFill>
                <a:ea typeface="ＭＳ Ｐゴシック" charset="-128"/>
              </a:rPr>
              <a:t>Ang ilan ay makabubuti</a:t>
            </a:r>
            <a:r>
              <a:rPr lang="en-US" altLang="ja-JP" sz="2400">
                <a:ea typeface="ＭＳ Ｐゴシック" charset="-128"/>
              </a:rPr>
              <a:t>, tulad ng epekto ng pagtaas ng konsentrasyon ng carbon dioxide (CO</a:t>
            </a:r>
            <a:r>
              <a:rPr lang="en-US" altLang="ja-JP" sz="1400">
                <a:ea typeface="ＭＳ Ｐゴシック" charset="-128"/>
              </a:rPr>
              <a:t>2</a:t>
            </a:r>
            <a:r>
              <a:rPr lang="en-US" altLang="ja-JP" sz="2400">
                <a:ea typeface="ＭＳ Ｐゴシック" charset="-128"/>
              </a:rPr>
              <a:t>) na ang fertilization effect ay waring nagiging sanhi ng pagbuti ng mga pag-ani at ng higit na mainit na temperatura sa malalamig na bansa na magdudulot ng mas kaunting pagkamatay ng mga bata at matatanda.  </a:t>
            </a:r>
          </a:p>
          <a:p>
            <a:pPr>
              <a:lnSpc>
                <a:spcPct val="80000"/>
              </a:lnSpc>
              <a:buFontTx/>
              <a:buNone/>
            </a:pPr>
            <a:r>
              <a:rPr lang="en-US" altLang="ja-JP" sz="2400">
                <a:ea typeface="ＭＳ Ｐゴシック" charset="-128"/>
              </a:rPr>
              <a:t>	</a:t>
            </a:r>
            <a:r>
              <a:rPr lang="en-US" altLang="ja-JP" sz="2400">
                <a:solidFill>
                  <a:srgbClr val="FFCC00"/>
                </a:solidFill>
                <a:ea typeface="ＭＳ Ｐゴシック" charset="-128"/>
              </a:rPr>
              <a:t>Subali’t magkakaroon naman ng taliwas na epekto sa higit na maraming papaunlad na bansa na tiyak na makasasama sa iba’t-ibang pangunahing sektor ng nasabing bansa.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0" y="1752600"/>
            <a:ext cx="9144000" cy="25146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5122" name="Rectangle 2"/>
          <p:cNvSpPr>
            <a:spLocks noGrp="1" noChangeArrowheads="1"/>
          </p:cNvSpPr>
          <p:nvPr>
            <p:ph type="title"/>
          </p:nvPr>
        </p:nvSpPr>
        <p:spPr/>
        <p:txBody>
          <a:bodyPr/>
          <a:lstStyle/>
          <a:p>
            <a:r>
              <a:rPr lang="en-US" altLang="ja-JP" b="1">
                <a:ea typeface="ＭＳ Ｐゴシック" charset="-128"/>
              </a:rPr>
              <a:t>Panimula</a:t>
            </a:r>
            <a:endParaRPr lang="en-US" b="1"/>
          </a:p>
        </p:txBody>
      </p:sp>
      <p:sp>
        <p:nvSpPr>
          <p:cNvPr id="5123" name="Rectangle 3"/>
          <p:cNvSpPr>
            <a:spLocks noGrp="1" noChangeArrowheads="1"/>
          </p:cNvSpPr>
          <p:nvPr>
            <p:ph type="body" idx="1"/>
          </p:nvPr>
        </p:nvSpPr>
        <p:spPr>
          <a:xfrm>
            <a:off x="381000" y="4495800"/>
            <a:ext cx="6096000" cy="1600200"/>
          </a:xfrm>
        </p:spPr>
        <p:txBody>
          <a:bodyPr/>
          <a:lstStyle/>
          <a:p>
            <a:r>
              <a:rPr lang="en-US" altLang="ja-JP" sz="2400">
                <a:ea typeface="ＭＳ Ｐゴシック" charset="-128"/>
              </a:rPr>
              <a:t>Na ang maagang tag-sibol, pagkatunaw ng yelo sa dagat at pag-taas ng lebel ng karagatan ay maisisisi dahil sa climate change?</a:t>
            </a:r>
            <a:endParaRPr lang="en-US" sz="2400"/>
          </a:p>
          <a:p>
            <a:endParaRPr lang="en-US" sz="2400"/>
          </a:p>
        </p:txBody>
      </p:sp>
      <p:pic>
        <p:nvPicPr>
          <p:cNvPr id="5124" name="Picture 4" descr="041103_antarctic_penguins_main_7a_hmedium"/>
          <p:cNvPicPr>
            <a:picLocks noChangeAspect="1" noChangeArrowheads="1"/>
          </p:cNvPicPr>
          <p:nvPr/>
        </p:nvPicPr>
        <p:blipFill>
          <a:blip r:embed="rId3">
            <a:lum bright="6000" contrast="12000"/>
          </a:blip>
          <a:srcRect r="14894"/>
          <a:stretch>
            <a:fillRect/>
          </a:stretch>
        </p:blipFill>
        <p:spPr bwMode="auto">
          <a:xfrm>
            <a:off x="2895600" y="1828800"/>
            <a:ext cx="3048000" cy="2362200"/>
          </a:xfrm>
          <a:prstGeom prst="rect">
            <a:avLst/>
          </a:prstGeom>
          <a:noFill/>
        </p:spPr>
      </p:pic>
      <p:pic>
        <p:nvPicPr>
          <p:cNvPr id="5125" name="Picture 5" descr="Park,%20early%20spring"/>
          <p:cNvPicPr>
            <a:picLocks noChangeAspect="1" noChangeArrowheads="1"/>
          </p:cNvPicPr>
          <p:nvPr/>
        </p:nvPicPr>
        <p:blipFill>
          <a:blip r:embed="rId4">
            <a:lum bright="18000" contrast="24000"/>
          </a:blip>
          <a:srcRect r="9756"/>
          <a:stretch>
            <a:fillRect/>
          </a:stretch>
        </p:blipFill>
        <p:spPr bwMode="auto">
          <a:xfrm>
            <a:off x="0" y="1828800"/>
            <a:ext cx="2819400" cy="2400300"/>
          </a:xfrm>
          <a:prstGeom prst="rect">
            <a:avLst/>
          </a:prstGeom>
          <a:noFill/>
        </p:spPr>
      </p:pic>
      <p:pic>
        <p:nvPicPr>
          <p:cNvPr id="5126" name="Picture 6" descr="TuvaluTideKids5TH"/>
          <p:cNvPicPr>
            <a:picLocks noChangeAspect="1" noChangeArrowheads="1"/>
          </p:cNvPicPr>
          <p:nvPr/>
        </p:nvPicPr>
        <p:blipFill>
          <a:blip r:embed="rId5">
            <a:lum bright="12000" contrast="18000"/>
          </a:blip>
          <a:srcRect r="6250"/>
          <a:stretch>
            <a:fillRect/>
          </a:stretch>
        </p:blipFill>
        <p:spPr bwMode="auto">
          <a:xfrm>
            <a:off x="6019800" y="1828800"/>
            <a:ext cx="3124200" cy="2360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fade">
                                      <p:cBhvr>
                                        <p:cTn id="11" dur="500"/>
                                        <p:tgtEl>
                                          <p:spTgt spid="51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ChangeArrowheads="1"/>
          </p:cNvSpPr>
          <p:nvPr/>
        </p:nvSpPr>
        <p:spPr bwMode="auto">
          <a:xfrm>
            <a:off x="0" y="990600"/>
            <a:ext cx="9144000" cy="35052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74754" name="Rectangle 2"/>
          <p:cNvSpPr>
            <a:spLocks noGrp="1" noChangeArrowheads="1"/>
          </p:cNvSpPr>
          <p:nvPr>
            <p:ph type="title"/>
          </p:nvPr>
        </p:nvSpPr>
        <p:spPr>
          <a:xfrm>
            <a:off x="457200" y="-76200"/>
            <a:ext cx="72390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74755" name="Rectangle 3"/>
          <p:cNvSpPr>
            <a:spLocks noGrp="1" noChangeArrowheads="1"/>
          </p:cNvSpPr>
          <p:nvPr>
            <p:ph type="body" idx="1"/>
          </p:nvPr>
        </p:nvSpPr>
        <p:spPr>
          <a:xfrm>
            <a:off x="-76200" y="4572000"/>
            <a:ext cx="7162800" cy="2209800"/>
          </a:xfrm>
        </p:spPr>
        <p:txBody>
          <a:bodyPr/>
          <a:lstStyle/>
          <a:p>
            <a:pPr>
              <a:lnSpc>
                <a:spcPct val="90000"/>
              </a:lnSpc>
              <a:buFontTx/>
              <a:buNone/>
            </a:pPr>
            <a:r>
              <a:rPr lang="en-US" altLang="ja-JP" sz="2000">
                <a:solidFill>
                  <a:srgbClr val="FFCC00"/>
                </a:solidFill>
                <a:ea typeface="ＭＳ Ｐゴシック" charset="-128"/>
              </a:rPr>
              <a:t>	Pagsasaka at paniguro sa pagkain</a:t>
            </a:r>
            <a:endParaRPr lang="en-US" altLang="ja-JP" sz="2000" u="sng">
              <a:solidFill>
                <a:srgbClr val="FFCC00"/>
              </a:solidFill>
              <a:ea typeface="ＭＳ Ｐゴシック" charset="-128"/>
            </a:endParaRPr>
          </a:p>
          <a:p>
            <a:pPr>
              <a:lnSpc>
                <a:spcPct val="90000"/>
              </a:lnSpc>
              <a:buFontTx/>
              <a:buNone/>
            </a:pPr>
            <a:r>
              <a:rPr lang="en-US" altLang="ja-JP" sz="2000">
                <a:ea typeface="ＭＳ Ｐゴシック" charset="-128"/>
              </a:rPr>
              <a:t>  - Ang karagdagang tindi ng init, pagpapalit ng monsoons, higit na tuyong lupa at kakulangan sa tubig sanhi ng mas mataas na temperatura ay makaaapekto sa mga alagang hayop at mga pananim na sa pagkalat ng mga damo, insekto at mga sakit ay maaring magpaunti ng panustos na pagkain at makaragdag sa pagtaas ng halaga ng pagkain.     </a:t>
            </a:r>
            <a:endParaRPr lang="en-US" sz="2000"/>
          </a:p>
        </p:txBody>
      </p:sp>
      <p:pic>
        <p:nvPicPr>
          <p:cNvPr id="74756" name="Picture 4" descr="driughtinafrica2"/>
          <p:cNvPicPr>
            <a:picLocks noChangeAspect="1" noChangeArrowheads="1"/>
          </p:cNvPicPr>
          <p:nvPr/>
        </p:nvPicPr>
        <p:blipFill>
          <a:blip r:embed="rId3">
            <a:lum contrast="12000"/>
          </a:blip>
          <a:srcRect/>
          <a:stretch>
            <a:fillRect/>
          </a:stretch>
        </p:blipFill>
        <p:spPr bwMode="auto">
          <a:xfrm>
            <a:off x="0" y="1066800"/>
            <a:ext cx="3657600" cy="3352800"/>
          </a:xfrm>
          <a:prstGeom prst="rect">
            <a:avLst/>
          </a:prstGeom>
          <a:noFill/>
        </p:spPr>
      </p:pic>
      <p:pic>
        <p:nvPicPr>
          <p:cNvPr id="74757" name="Picture 5" descr="driughtinafrica"/>
          <p:cNvPicPr>
            <a:picLocks noChangeAspect="1" noChangeArrowheads="1"/>
          </p:cNvPicPr>
          <p:nvPr/>
        </p:nvPicPr>
        <p:blipFill>
          <a:blip r:embed="rId4">
            <a:lum contrast="12000"/>
          </a:blip>
          <a:srcRect/>
          <a:stretch>
            <a:fillRect/>
          </a:stretch>
        </p:blipFill>
        <p:spPr bwMode="auto">
          <a:xfrm>
            <a:off x="3733800" y="1066800"/>
            <a:ext cx="54102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fade">
                                      <p:cBhvr>
                                        <p:cTn id="7" dur="500"/>
                                        <p:tgtEl>
                                          <p:spTgt spid="747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756"/>
                                        </p:tgtEl>
                                        <p:attrNameLst>
                                          <p:attrName>style.visibility</p:attrName>
                                        </p:attrNameLst>
                                      </p:cBhvr>
                                      <p:to>
                                        <p:strVal val="visible"/>
                                      </p:to>
                                    </p:set>
                                    <p:animEffect transition="in" filter="fade">
                                      <p:cBhvr>
                                        <p:cTn id="11" dur="500"/>
                                        <p:tgtEl>
                                          <p:spTgt spid="747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757"/>
                                        </p:tgtEl>
                                        <p:attrNameLst>
                                          <p:attrName>style.visibility</p:attrName>
                                        </p:attrNameLst>
                                      </p:cBhvr>
                                      <p:to>
                                        <p:strVal val="visible"/>
                                      </p:to>
                                    </p:set>
                                    <p:animEffect transition="in" filter="fade">
                                      <p:cBhvr>
                                        <p:cTn id="15"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76200"/>
            <a:ext cx="72390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75779" name="Rectangle 3"/>
          <p:cNvSpPr>
            <a:spLocks noGrp="1" noChangeArrowheads="1"/>
          </p:cNvSpPr>
          <p:nvPr>
            <p:ph type="body" idx="1"/>
          </p:nvPr>
        </p:nvSpPr>
        <p:spPr>
          <a:xfrm>
            <a:off x="152400" y="1447800"/>
            <a:ext cx="6248400" cy="5410200"/>
          </a:xfrm>
        </p:spPr>
        <p:txBody>
          <a:bodyPr/>
          <a:lstStyle/>
          <a:p>
            <a:pPr>
              <a:lnSpc>
                <a:spcPct val="80000"/>
              </a:lnSpc>
              <a:buFontTx/>
              <a:buNone/>
            </a:pPr>
            <a:r>
              <a:rPr lang="en-US" altLang="ja-JP" sz="2400">
                <a:solidFill>
                  <a:srgbClr val="FFCC00"/>
                </a:solidFill>
                <a:ea typeface="ＭＳ Ｐゴシック" charset="-128"/>
              </a:rPr>
              <a:t>	Pagsasaka at paniguro sa pagkain</a:t>
            </a:r>
          </a:p>
          <a:p>
            <a:pPr>
              <a:lnSpc>
                <a:spcPct val="80000"/>
              </a:lnSpc>
              <a:buFontTx/>
              <a:buNone/>
            </a:pPr>
            <a:endParaRPr lang="en-US" altLang="ja-JP" sz="1200" u="sng">
              <a:solidFill>
                <a:srgbClr val="FFCC00"/>
              </a:solidFill>
              <a:ea typeface="ＭＳ Ｐゴシック" charset="-128"/>
            </a:endParaRPr>
          </a:p>
          <a:p>
            <a:pPr lvl="1">
              <a:lnSpc>
                <a:spcPct val="80000"/>
              </a:lnSpc>
            </a:pPr>
            <a:r>
              <a:rPr lang="en-US" altLang="ja-JP" sz="2400">
                <a:ea typeface="ＭＳ Ｐゴシック" charset="-128"/>
              </a:rPr>
              <a:t>Malawakan ang magiging epekto sa produksiyon ng palay sanhi ng pagpapalit ng temperatura at pagdating ng ulan. Sa bawat 1°C pagtaas ng temperatura, ang mga pag-ani ng palay ay bababa ng 0.6 tonelada kada ektarya. (IRRI)</a:t>
            </a:r>
          </a:p>
          <a:p>
            <a:pPr lvl="1">
              <a:lnSpc>
                <a:spcPct val="80000"/>
              </a:lnSpc>
            </a:pPr>
            <a:r>
              <a:rPr lang="en-US" altLang="ja-JP" sz="2400">
                <a:ea typeface="ＭＳ Ｐゴシック" charset="-128"/>
              </a:rPr>
              <a:t>Sa bawat 75 parts per million (ppm) ng konsentrasyon ng CO</a:t>
            </a:r>
            <a:r>
              <a:rPr lang="en-US" altLang="ja-JP" sz="1400">
                <a:ea typeface="ＭＳ Ｐゴシック" charset="-128"/>
              </a:rPr>
              <a:t>2</a:t>
            </a:r>
            <a:r>
              <a:rPr lang="en-US" altLang="ja-JP" sz="2400">
                <a:ea typeface="ＭＳ Ｐゴシック" charset="-128"/>
              </a:rPr>
              <a:t>, tataas ang pag-ani ng palay ng 0.5 tonelada kada ektarya (IRRI), subalit maaaring patubigan ng higit na mainit na temperatura. Pagbabago sa kalidad ng tubig, kaganapan ng pagdami ng damo at mga sakit.</a:t>
            </a:r>
            <a:endParaRPr lang="en-US"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Rectangle 7"/>
          <p:cNvSpPr>
            <a:spLocks noChangeArrowheads="1"/>
          </p:cNvSpPr>
          <p:nvPr/>
        </p:nvSpPr>
        <p:spPr bwMode="auto">
          <a:xfrm>
            <a:off x="0" y="1524000"/>
            <a:ext cx="9144000" cy="2667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76802" name="Rectangle 2"/>
          <p:cNvSpPr>
            <a:spLocks noGrp="1" noChangeArrowheads="1"/>
          </p:cNvSpPr>
          <p:nvPr>
            <p:ph type="title"/>
          </p:nvPr>
        </p:nvSpPr>
        <p:spPr>
          <a:xfrm>
            <a:off x="457200" y="-152400"/>
            <a:ext cx="75438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76803" name="Rectangle 3"/>
          <p:cNvSpPr>
            <a:spLocks noGrp="1" noChangeArrowheads="1"/>
          </p:cNvSpPr>
          <p:nvPr>
            <p:ph type="body" idx="1"/>
          </p:nvPr>
        </p:nvSpPr>
        <p:spPr>
          <a:xfrm>
            <a:off x="0" y="457200"/>
            <a:ext cx="6781800" cy="6400800"/>
          </a:xfrm>
        </p:spPr>
        <p:txBody>
          <a:bodyPr/>
          <a:lstStyle/>
          <a:p>
            <a:pPr>
              <a:lnSpc>
                <a:spcPct val="80000"/>
              </a:lnSpc>
              <a:buFontTx/>
              <a:buNone/>
            </a:pPr>
            <a:endParaRPr lang="en-US" altLang="ja-JP" sz="1600">
              <a:ea typeface="ＭＳ Ｐゴシック" charset="-128"/>
            </a:endParaRPr>
          </a:p>
          <a:p>
            <a:pPr>
              <a:lnSpc>
                <a:spcPct val="80000"/>
              </a:lnSpc>
              <a:buFontTx/>
              <a:buNone/>
            </a:pPr>
            <a:r>
              <a:rPr lang="en-US" altLang="ja-JP" sz="1600">
                <a:solidFill>
                  <a:srgbClr val="FFCC00"/>
                </a:solidFill>
                <a:ea typeface="ＭＳ Ｐゴシック" charset="-128"/>
              </a:rPr>
              <a:t>	 </a:t>
            </a:r>
          </a:p>
          <a:p>
            <a:pPr>
              <a:lnSpc>
                <a:spcPct val="80000"/>
              </a:lnSpc>
              <a:buFontTx/>
              <a:buNone/>
            </a:pPr>
            <a:r>
              <a:rPr lang="en-US" altLang="ja-JP" sz="1600">
                <a:solidFill>
                  <a:srgbClr val="FFCC00"/>
                </a:solidFill>
                <a:ea typeface="ＭＳ Ｐゴシック" charset="-128"/>
              </a:rPr>
              <a:t>	 </a:t>
            </a:r>
            <a:r>
              <a:rPr lang="en-US" altLang="ja-JP" sz="2400">
                <a:solidFill>
                  <a:srgbClr val="FFCC00"/>
                </a:solidFill>
                <a:ea typeface="ＭＳ Ｐゴシック" charset="-128"/>
              </a:rPr>
              <a:t>Pagsasaka at paniguro sa pagkain</a:t>
            </a:r>
          </a:p>
          <a:p>
            <a:pPr>
              <a:lnSpc>
                <a:spcPct val="80000"/>
              </a:lnSpc>
              <a:buFontTx/>
              <a:buNone/>
            </a:pPr>
            <a:endParaRPr lang="en-US" altLang="ja-JP" sz="1800" u="sng">
              <a:solidFill>
                <a:srgbClr val="FFCC00"/>
              </a:solidFill>
              <a:ea typeface="ＭＳ Ｐゴシック" charset="-128"/>
            </a:endParaRPr>
          </a:p>
          <a:p>
            <a:pPr>
              <a:lnSpc>
                <a:spcPct val="80000"/>
              </a:lnSpc>
              <a:buFontTx/>
              <a:buNone/>
            </a:pPr>
            <a:endParaRPr lang="en-US" altLang="ja-JP" sz="1600" u="sng">
              <a:solidFill>
                <a:srgbClr val="FFCC00"/>
              </a:solidFill>
              <a:ea typeface="ＭＳ Ｐゴシック" charset="-128"/>
            </a:endParaRPr>
          </a:p>
          <a:p>
            <a:pPr>
              <a:lnSpc>
                <a:spcPct val="80000"/>
              </a:lnSpc>
              <a:buFontTx/>
              <a:buNone/>
            </a:pPr>
            <a:endParaRPr lang="en-US" altLang="ja-JP" sz="1600" u="sng">
              <a:solidFill>
                <a:srgbClr val="FFCC00"/>
              </a:solidFill>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900">
              <a:ea typeface="ＭＳ Ｐゴシック" charset="-128"/>
            </a:endParaRPr>
          </a:p>
          <a:p>
            <a:pPr>
              <a:lnSpc>
                <a:spcPct val="80000"/>
              </a:lnSpc>
            </a:pPr>
            <a:r>
              <a:rPr lang="en-US" altLang="ja-JP" sz="2000">
                <a:solidFill>
                  <a:srgbClr val="FFCC00"/>
                </a:solidFill>
                <a:ea typeface="ＭＳ Ｐゴシック" charset="-128"/>
              </a:rPr>
              <a:t>Ang kumpetensiya sa tubig ay magpapataas sa pangangailangan </a:t>
            </a:r>
            <a:r>
              <a:rPr lang="en-US" altLang="ja-JP" sz="2000">
                <a:ea typeface="ＭＳ Ｐゴシック" charset="-128"/>
              </a:rPr>
              <a:t>sa mga palayan at aayon sa ibang</a:t>
            </a:r>
          </a:p>
          <a:p>
            <a:pPr>
              <a:lnSpc>
                <a:spcPct val="80000"/>
              </a:lnSpc>
              <a:buFontTx/>
              <a:buNone/>
            </a:pPr>
            <a:r>
              <a:rPr lang="en-US" altLang="ja-JP" sz="2000">
                <a:ea typeface="ＭＳ Ｐゴシック" charset="-128"/>
              </a:rPr>
              <a:t>	uri ng pagtatanim na mangangailangan lamang ng higit na kaunting patubig. </a:t>
            </a:r>
          </a:p>
          <a:p>
            <a:pPr>
              <a:lnSpc>
                <a:spcPct val="80000"/>
              </a:lnSpc>
            </a:pPr>
            <a:r>
              <a:rPr lang="en-US" altLang="ja-JP" sz="2000">
                <a:ea typeface="ＭＳ Ｐゴシック" charset="-128"/>
              </a:rPr>
              <a:t>Ang panfaigdigang pag-ani ng mga yamang dagat ay maaaring magkaroon ng masamang epekto dahil sa pag-iiba ng reproductive patterns, migration routes at ecosuystems relationships.  </a:t>
            </a:r>
            <a:endParaRPr lang="en-US" sz="2000">
              <a:ea typeface="ＭＳ Ｐゴシック" charset="-128"/>
            </a:endParaRPr>
          </a:p>
        </p:txBody>
      </p:sp>
      <p:pic>
        <p:nvPicPr>
          <p:cNvPr id="76804" name="Picture 4" descr="soil"/>
          <p:cNvPicPr>
            <a:picLocks noChangeAspect="1" noChangeArrowheads="1"/>
          </p:cNvPicPr>
          <p:nvPr/>
        </p:nvPicPr>
        <p:blipFill>
          <a:blip r:embed="rId3"/>
          <a:srcRect/>
          <a:stretch>
            <a:fillRect/>
          </a:stretch>
        </p:blipFill>
        <p:spPr bwMode="auto">
          <a:xfrm>
            <a:off x="0" y="1600200"/>
            <a:ext cx="3743325" cy="2524125"/>
          </a:xfrm>
          <a:prstGeom prst="rect">
            <a:avLst/>
          </a:prstGeom>
          <a:noFill/>
        </p:spPr>
      </p:pic>
      <p:pic>
        <p:nvPicPr>
          <p:cNvPr id="76805" name="Picture 5" descr="Alleycropping%20in%20Mabini,%20Batangas"/>
          <p:cNvPicPr>
            <a:picLocks noChangeAspect="1" noChangeArrowheads="1"/>
          </p:cNvPicPr>
          <p:nvPr/>
        </p:nvPicPr>
        <p:blipFill>
          <a:blip r:embed="rId4">
            <a:lum bright="-12000" contrast="24000"/>
          </a:blip>
          <a:srcRect/>
          <a:stretch>
            <a:fillRect/>
          </a:stretch>
        </p:blipFill>
        <p:spPr bwMode="auto">
          <a:xfrm>
            <a:off x="3810000" y="1600200"/>
            <a:ext cx="3429000" cy="2533650"/>
          </a:xfrm>
          <a:prstGeom prst="rect">
            <a:avLst/>
          </a:prstGeom>
          <a:noFill/>
        </p:spPr>
      </p:pic>
      <p:pic>
        <p:nvPicPr>
          <p:cNvPr id="76806" name="Picture 6" descr="corneng3"/>
          <p:cNvPicPr>
            <a:picLocks noChangeAspect="1" noChangeArrowheads="1"/>
          </p:cNvPicPr>
          <p:nvPr/>
        </p:nvPicPr>
        <p:blipFill>
          <a:blip r:embed="rId5">
            <a:lum bright="12000" contrast="24000"/>
          </a:blip>
          <a:srcRect/>
          <a:stretch>
            <a:fillRect/>
          </a:stretch>
        </p:blipFill>
        <p:spPr bwMode="auto">
          <a:xfrm>
            <a:off x="7292975" y="1600200"/>
            <a:ext cx="1851025"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807"/>
                                        </p:tgtEl>
                                        <p:attrNameLst>
                                          <p:attrName>style.visibility</p:attrName>
                                        </p:attrNameLst>
                                      </p:cBhvr>
                                      <p:to>
                                        <p:strVal val="visible"/>
                                      </p:to>
                                    </p:set>
                                    <p:animEffect transition="in" filter="fade">
                                      <p:cBhvr>
                                        <p:cTn id="7" dur="500"/>
                                        <p:tgtEl>
                                          <p:spTgt spid="768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804"/>
                                        </p:tgtEl>
                                        <p:attrNameLst>
                                          <p:attrName>style.visibility</p:attrName>
                                        </p:attrNameLst>
                                      </p:cBhvr>
                                      <p:to>
                                        <p:strVal val="visible"/>
                                      </p:to>
                                    </p:set>
                                    <p:animEffect transition="in" filter="fade">
                                      <p:cBhvr>
                                        <p:cTn id="11" dur="500"/>
                                        <p:tgtEl>
                                          <p:spTgt spid="7680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805"/>
                                        </p:tgtEl>
                                        <p:attrNameLst>
                                          <p:attrName>style.visibility</p:attrName>
                                        </p:attrNameLst>
                                      </p:cBhvr>
                                      <p:to>
                                        <p:strVal val="visible"/>
                                      </p:to>
                                    </p:set>
                                    <p:animEffect transition="in" filter="fade">
                                      <p:cBhvr>
                                        <p:cTn id="15" dur="500"/>
                                        <p:tgtEl>
                                          <p:spTgt spid="7680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6806"/>
                                        </p:tgtEl>
                                        <p:attrNameLst>
                                          <p:attrName>style.visibility</p:attrName>
                                        </p:attrNameLst>
                                      </p:cBhvr>
                                      <p:to>
                                        <p:strVal val="visible"/>
                                      </p:to>
                                    </p:set>
                                    <p:animEffect transition="in" filter="fade">
                                      <p:cBhvr>
                                        <p:cTn id="19"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7"/>
          <p:cNvSpPr>
            <a:spLocks noChangeArrowheads="1"/>
          </p:cNvSpPr>
          <p:nvPr/>
        </p:nvSpPr>
        <p:spPr bwMode="auto">
          <a:xfrm>
            <a:off x="0" y="1905000"/>
            <a:ext cx="9144000" cy="3048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79874" name="Rectangle 2"/>
          <p:cNvSpPr>
            <a:spLocks noGrp="1" noChangeArrowheads="1"/>
          </p:cNvSpPr>
          <p:nvPr>
            <p:ph type="title"/>
          </p:nvPr>
        </p:nvSpPr>
        <p:spPr>
          <a:xfrm>
            <a:off x="457200" y="76200"/>
            <a:ext cx="73914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79875" name="Rectangle 3"/>
          <p:cNvSpPr>
            <a:spLocks noGrp="1" noChangeArrowheads="1"/>
          </p:cNvSpPr>
          <p:nvPr>
            <p:ph type="body" idx="1"/>
          </p:nvPr>
        </p:nvSpPr>
        <p:spPr>
          <a:xfrm>
            <a:off x="152400" y="914400"/>
            <a:ext cx="6934200" cy="5943600"/>
          </a:xfrm>
        </p:spPr>
        <p:txBody>
          <a:bodyPr/>
          <a:lstStyle/>
          <a:p>
            <a:pPr>
              <a:lnSpc>
                <a:spcPct val="90000"/>
              </a:lnSpc>
              <a:buFontTx/>
              <a:buNone/>
            </a:pPr>
            <a:endParaRPr lang="en-US" altLang="ja-JP" sz="2000">
              <a:ea typeface="ＭＳ Ｐゴシック" charset="-128"/>
            </a:endParaRPr>
          </a:p>
          <a:p>
            <a:pPr>
              <a:lnSpc>
                <a:spcPct val="90000"/>
              </a:lnSpc>
              <a:buFontTx/>
              <a:buNone/>
            </a:pPr>
            <a:r>
              <a:rPr lang="en-US" altLang="ja-JP" sz="2400">
                <a:solidFill>
                  <a:srgbClr val="FFCC00"/>
                </a:solidFill>
                <a:ea typeface="ＭＳ Ｐゴシック" charset="-128"/>
              </a:rPr>
              <a:t>	</a:t>
            </a:r>
            <a:r>
              <a:rPr lang="en-US" altLang="ja-JP" sz="2400" u="sng">
                <a:solidFill>
                  <a:srgbClr val="FFCC00"/>
                </a:solidFill>
                <a:ea typeface="ＭＳ Ｐゴシック" charset="-128"/>
              </a:rPr>
              <a:t>Kalusugan</a:t>
            </a:r>
          </a:p>
          <a:p>
            <a:pPr>
              <a:lnSpc>
                <a:spcPct val="90000"/>
              </a:lnSpc>
              <a:buFontTx/>
              <a:buNone/>
            </a:pPr>
            <a:endParaRPr lang="en-US" altLang="ja-JP" sz="24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endParaRPr lang="en-US" altLang="ja-JP" sz="2000" u="sng">
              <a:solidFill>
                <a:srgbClr val="FFCC00"/>
              </a:solidFill>
              <a:ea typeface="ＭＳ Ｐゴシック" charset="-128"/>
            </a:endParaRPr>
          </a:p>
          <a:p>
            <a:pPr>
              <a:lnSpc>
                <a:spcPct val="90000"/>
              </a:lnSpc>
              <a:buFontTx/>
              <a:buNone/>
            </a:pPr>
            <a:r>
              <a:rPr lang="en-US" altLang="ja-JP" sz="2000">
                <a:ea typeface="ＭＳ Ｐゴシック" charset="-128"/>
              </a:rPr>
              <a:t>	Mga maaaring maging epekto sa kalusugan sanhi ng pagtaas ng lebel ng tubig sa dagat </a:t>
            </a:r>
          </a:p>
          <a:p>
            <a:pPr>
              <a:lnSpc>
                <a:spcPct val="90000"/>
              </a:lnSpc>
              <a:buFontTx/>
              <a:buNone/>
            </a:pPr>
            <a:r>
              <a:rPr lang="en-US" altLang="ja-JP" sz="1000">
                <a:ea typeface="ＭＳ Ｐゴシック" charset="-128"/>
              </a:rPr>
              <a:t>	</a:t>
            </a:r>
          </a:p>
          <a:p>
            <a:pPr lvl="1">
              <a:lnSpc>
                <a:spcPct val="90000"/>
              </a:lnSpc>
            </a:pPr>
            <a:r>
              <a:rPr lang="en-US" altLang="ja-JP" sz="2000">
                <a:ea typeface="ＭＳ Ｐゴシック" charset="-128"/>
              </a:rPr>
              <a:t>Kamatayan at kapinsalaan dahil sa pagbaha</a:t>
            </a:r>
          </a:p>
          <a:p>
            <a:pPr lvl="1">
              <a:lnSpc>
                <a:spcPct val="90000"/>
              </a:lnSpc>
            </a:pPr>
            <a:r>
              <a:rPr lang="en-US" altLang="ja-JP" sz="2000">
                <a:ea typeface="ＭＳ Ｐゴシック" charset="-128"/>
              </a:rPr>
              <a:t>Kakulangan sa tubig-tabang dahil sa paghalo ng tubig-alat. </a:t>
            </a:r>
          </a:p>
        </p:txBody>
      </p:sp>
      <p:pic>
        <p:nvPicPr>
          <p:cNvPr id="79876" name="Picture 4" descr="1_62_flood3_320"/>
          <p:cNvPicPr>
            <a:picLocks noChangeAspect="1" noChangeArrowheads="1"/>
          </p:cNvPicPr>
          <p:nvPr/>
        </p:nvPicPr>
        <p:blipFill>
          <a:blip r:embed="rId3">
            <a:lum contrast="24000"/>
          </a:blip>
          <a:srcRect/>
          <a:stretch>
            <a:fillRect/>
          </a:stretch>
        </p:blipFill>
        <p:spPr bwMode="auto">
          <a:xfrm>
            <a:off x="0" y="1981200"/>
            <a:ext cx="3429000" cy="2743200"/>
          </a:xfrm>
          <a:prstGeom prst="rect">
            <a:avLst/>
          </a:prstGeom>
          <a:noFill/>
        </p:spPr>
      </p:pic>
      <p:pic>
        <p:nvPicPr>
          <p:cNvPr id="79877" name="Picture 5" descr="24storm-600nytimes"/>
          <p:cNvPicPr>
            <a:picLocks noChangeAspect="1" noChangeArrowheads="1"/>
          </p:cNvPicPr>
          <p:nvPr/>
        </p:nvPicPr>
        <p:blipFill>
          <a:blip r:embed="rId4">
            <a:lum bright="12000" contrast="24000"/>
          </a:blip>
          <a:srcRect/>
          <a:stretch>
            <a:fillRect/>
          </a:stretch>
        </p:blipFill>
        <p:spPr bwMode="auto">
          <a:xfrm>
            <a:off x="3505200" y="1981200"/>
            <a:ext cx="5638800" cy="2743200"/>
          </a:xfrm>
          <a:prstGeom prst="rect">
            <a:avLst/>
          </a:prstGeom>
          <a:noFill/>
        </p:spPr>
      </p:pic>
      <p:sp>
        <p:nvSpPr>
          <p:cNvPr id="79878" name="Text Box 6"/>
          <p:cNvSpPr txBox="1">
            <a:spLocks noChangeArrowheads="1"/>
          </p:cNvSpPr>
          <p:nvPr/>
        </p:nvSpPr>
        <p:spPr bwMode="auto">
          <a:xfrm>
            <a:off x="7750175" y="4724400"/>
            <a:ext cx="1393825" cy="244475"/>
          </a:xfrm>
          <a:prstGeom prst="rect">
            <a:avLst/>
          </a:prstGeom>
          <a:solidFill>
            <a:schemeClr val="tx2"/>
          </a:solidFill>
          <a:ln w="9525">
            <a:noFill/>
            <a:miter lim="800000"/>
            <a:headEnd/>
            <a:tailEnd/>
          </a:ln>
          <a:effectLst/>
        </p:spPr>
        <p:txBody>
          <a:bodyPr wrap="none">
            <a:spAutoFit/>
          </a:bodyPr>
          <a:lstStyle/>
          <a:p>
            <a:r>
              <a:rPr lang="en-US" sz="1000">
                <a:solidFill>
                  <a:schemeClr val="bg1"/>
                </a:solidFill>
              </a:rPr>
              <a:t>Source:newyorktimes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fade">
                                      <p:cBhvr>
                                        <p:cTn id="7" dur="500"/>
                                        <p:tgtEl>
                                          <p:spTgt spid="798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9876"/>
                                        </p:tgtEl>
                                        <p:attrNameLst>
                                          <p:attrName>style.visibility</p:attrName>
                                        </p:attrNameLst>
                                      </p:cBhvr>
                                      <p:to>
                                        <p:strVal val="visible"/>
                                      </p:to>
                                    </p:set>
                                    <p:animEffect transition="in" filter="fade">
                                      <p:cBhvr>
                                        <p:cTn id="11" dur="500"/>
                                        <p:tgtEl>
                                          <p:spTgt spid="798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9877"/>
                                        </p:tgtEl>
                                        <p:attrNameLst>
                                          <p:attrName>style.visibility</p:attrName>
                                        </p:attrNameLst>
                                      </p:cBhvr>
                                      <p:to>
                                        <p:strVal val="visible"/>
                                      </p:to>
                                    </p:set>
                                    <p:animEffect transition="in" filter="fade">
                                      <p:cBhvr>
                                        <p:cTn id="15" dur="500"/>
                                        <p:tgtEl>
                                          <p:spTgt spid="7987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9878"/>
                                        </p:tgtEl>
                                        <p:attrNameLst>
                                          <p:attrName>style.visibility</p:attrName>
                                        </p:attrNameLst>
                                      </p:cBhvr>
                                      <p:to>
                                        <p:strVal val="visible"/>
                                      </p:to>
                                    </p:set>
                                    <p:animEffect transition="in" filter="fade">
                                      <p:cBhvr>
                                        <p:cTn id="19"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animBg="1"/>
      <p:bldP spid="798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76200"/>
            <a:ext cx="70866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80899" name="Rectangle 3"/>
          <p:cNvSpPr>
            <a:spLocks noGrp="1" noChangeArrowheads="1"/>
          </p:cNvSpPr>
          <p:nvPr>
            <p:ph type="body" idx="1"/>
          </p:nvPr>
        </p:nvSpPr>
        <p:spPr>
          <a:xfrm>
            <a:off x="228600" y="914400"/>
            <a:ext cx="6096000" cy="5715000"/>
          </a:xfrm>
        </p:spPr>
        <p:txBody>
          <a:bodyPr/>
          <a:lstStyle/>
          <a:p>
            <a:pPr>
              <a:buFontTx/>
              <a:buNone/>
            </a:pPr>
            <a:endParaRPr lang="en-US" altLang="ja-JP">
              <a:ea typeface="ＭＳ Ｐゴシック" charset="-128"/>
            </a:endParaRPr>
          </a:p>
          <a:p>
            <a:pPr>
              <a:buFontTx/>
              <a:buNone/>
            </a:pPr>
            <a:r>
              <a:rPr lang="en-US" altLang="ja-JP">
                <a:solidFill>
                  <a:srgbClr val="FFCC00"/>
                </a:solidFill>
                <a:ea typeface="ＭＳ Ｐゴシック" charset="-128"/>
              </a:rPr>
              <a:t>	Kalusugan</a:t>
            </a:r>
            <a:endParaRPr lang="en-US" altLang="ja-JP" u="sng">
              <a:solidFill>
                <a:srgbClr val="FFCC00"/>
              </a:solidFill>
              <a:ea typeface="ＭＳ Ｐゴシック" charset="-128"/>
            </a:endParaRPr>
          </a:p>
          <a:p>
            <a:pPr>
              <a:buFontTx/>
              <a:buNone/>
            </a:pPr>
            <a:endParaRPr lang="en-US" altLang="ja-JP" sz="1600" u="sng">
              <a:solidFill>
                <a:srgbClr val="FFCC00"/>
              </a:solidFill>
              <a:ea typeface="ＭＳ Ｐゴシック" charset="-128"/>
            </a:endParaRPr>
          </a:p>
          <a:p>
            <a:r>
              <a:rPr lang="en-US" altLang="ja-JP" sz="2400">
                <a:ea typeface="ＭＳ Ｐゴシック" charset="-128"/>
              </a:rPr>
              <a:t>Kontaminasyon ng  tubig sanhi ng mga pollutants sa mga nakalubog na basurahan</a:t>
            </a:r>
          </a:p>
          <a:p>
            <a:r>
              <a:rPr lang="en-US" altLang="ja-JP" sz="2400">
                <a:ea typeface="ＭＳ Ｐゴシック" charset="-128"/>
              </a:rPr>
              <a:t>Pagpapalit sa pagkalat ng mga insektong nagdadala ng mga sakit</a:t>
            </a:r>
          </a:p>
          <a:p>
            <a:r>
              <a:rPr lang="en-US" altLang="ja-JP" sz="2400">
                <a:ea typeface="ＭＳ Ｐゴシック" charset="-128"/>
              </a:rPr>
              <a:t>Epekto sa nutrisiyon dahil sa pagkawala ng lupang sakahan at pagbabagu-bago sa dami ng mga huling isda</a:t>
            </a:r>
          </a:p>
          <a:p>
            <a:r>
              <a:rPr lang="en-US" altLang="ja-JP" sz="2400">
                <a:ea typeface="ＭＳ Ｐゴシック" charset="-128"/>
              </a:rPr>
              <a:t>Mga epekto sa kalusugang may kinalaman sa pagbabago ng populasyon. </a:t>
            </a:r>
            <a:endParaRPr lang="en-US" sz="2400">
              <a:ea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Rectangle 7"/>
          <p:cNvSpPr>
            <a:spLocks noChangeArrowheads="1"/>
          </p:cNvSpPr>
          <p:nvPr/>
        </p:nvSpPr>
        <p:spPr bwMode="auto">
          <a:xfrm>
            <a:off x="0" y="1676400"/>
            <a:ext cx="9144000" cy="3048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82946" name="Rectangle 2"/>
          <p:cNvSpPr>
            <a:spLocks noGrp="1" noChangeArrowheads="1"/>
          </p:cNvSpPr>
          <p:nvPr>
            <p:ph type="title"/>
          </p:nvPr>
        </p:nvSpPr>
        <p:spPr>
          <a:xfrm>
            <a:off x="457200" y="76200"/>
            <a:ext cx="73914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82947" name="Rectangle 3"/>
          <p:cNvSpPr>
            <a:spLocks noGrp="1" noChangeArrowheads="1"/>
          </p:cNvSpPr>
          <p:nvPr>
            <p:ph type="body" idx="1"/>
          </p:nvPr>
        </p:nvSpPr>
        <p:spPr>
          <a:xfrm>
            <a:off x="228600" y="914400"/>
            <a:ext cx="6019800" cy="6019800"/>
          </a:xfrm>
        </p:spPr>
        <p:txBody>
          <a:bodyPr/>
          <a:lstStyle/>
          <a:p>
            <a:pPr>
              <a:lnSpc>
                <a:spcPct val="80000"/>
              </a:lnSpc>
              <a:buFontTx/>
              <a:buNone/>
            </a:pPr>
            <a:endParaRPr lang="en-US" altLang="ja-JP" sz="1600">
              <a:ea typeface="ＭＳ Ｐゴシック" charset="-128"/>
            </a:endParaRPr>
          </a:p>
          <a:p>
            <a:pPr>
              <a:lnSpc>
                <a:spcPct val="80000"/>
              </a:lnSpc>
              <a:buFontTx/>
              <a:buNone/>
            </a:pPr>
            <a:r>
              <a:rPr lang="en-US" altLang="ja-JP" sz="1600">
                <a:solidFill>
                  <a:srgbClr val="FFCC00"/>
                </a:solidFill>
                <a:ea typeface="ＭＳ Ｐゴシック" charset="-128"/>
              </a:rPr>
              <a:t>	</a:t>
            </a:r>
            <a:r>
              <a:rPr lang="en-US" altLang="ja-JP" sz="2200">
                <a:solidFill>
                  <a:srgbClr val="FFCC00"/>
                </a:solidFill>
                <a:ea typeface="ＭＳ Ｐゴシック" charset="-128"/>
              </a:rPr>
              <a:t>K</a:t>
            </a:r>
            <a:r>
              <a:rPr lang="en-US" altLang="ja-JP" sz="2200" u="sng">
                <a:solidFill>
                  <a:srgbClr val="FFCC00"/>
                </a:solidFill>
                <a:ea typeface="ＭＳ Ｐゴシック" charset="-128"/>
              </a:rPr>
              <a:t>agubatan at buhay-ilang</a:t>
            </a:r>
          </a:p>
          <a:p>
            <a:pPr>
              <a:lnSpc>
                <a:spcPct val="80000"/>
              </a:lnSpc>
              <a:buFontTx/>
              <a:buNone/>
            </a:pPr>
            <a:r>
              <a:rPr lang="en-US" altLang="ja-JP" sz="1600">
                <a:ea typeface="ＭＳ Ｐゴシック" charset="-128"/>
              </a:rPr>
              <a:t>	</a:t>
            </a: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r>
              <a:rPr lang="en-US" altLang="ja-JP" sz="1600">
                <a:ea typeface="ＭＳ Ｐゴシック" charset="-128"/>
              </a:rPr>
              <a:t>	</a:t>
            </a: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buFontTx/>
              <a:buNone/>
            </a:pPr>
            <a:endParaRPr lang="en-US" altLang="ja-JP" sz="1600">
              <a:ea typeface="ＭＳ Ｐゴシック" charset="-128"/>
            </a:endParaRPr>
          </a:p>
          <a:p>
            <a:pPr>
              <a:lnSpc>
                <a:spcPct val="80000"/>
              </a:lnSpc>
            </a:pPr>
            <a:r>
              <a:rPr lang="en-US" altLang="ja-JP" sz="1800">
                <a:ea typeface="ＭＳ Ｐゴシック" charset="-128"/>
              </a:rPr>
              <a:t>Ang mga ecosystem ang kanlungan ng napakaraming mga species at genetic diversity ng buong mundo. Ang mga halaman at mga hayop ay sensitibo sa pagbabagubago ng klima, kung kayat ang pinakamadaling maapektuhan ay ang mga ekosistem sa higit na matataas na bahagi, tulad ng tundra forsts. </a:t>
            </a:r>
            <a:r>
              <a:rPr lang="en-US" altLang="ja-JP" sz="1800">
                <a:solidFill>
                  <a:srgbClr val="FFCC00"/>
                </a:solidFill>
                <a:ea typeface="ＭＳ Ｐゴシック" charset="-128"/>
              </a:rPr>
              <a:t>Higit na mararamdaman ng mga polar regions ang epekto ng pag-init kays iba</a:t>
            </a:r>
            <a:r>
              <a:rPr lang="en-US" altLang="ja-JP" sz="1800">
                <a:ea typeface="ＭＳ Ｐゴシック" charset="-128"/>
              </a:rPr>
              <a:t>.  </a:t>
            </a:r>
            <a:endParaRPr lang="en-US" sz="1800">
              <a:solidFill>
                <a:srgbClr val="FFCC00"/>
              </a:solidFill>
            </a:endParaRPr>
          </a:p>
        </p:txBody>
      </p:sp>
      <p:pic>
        <p:nvPicPr>
          <p:cNvPr id="82948" name="Picture 4" descr="walrus"/>
          <p:cNvPicPr>
            <a:picLocks noChangeAspect="1" noChangeArrowheads="1"/>
          </p:cNvPicPr>
          <p:nvPr/>
        </p:nvPicPr>
        <p:blipFill>
          <a:blip r:embed="rId3">
            <a:lum bright="6000" contrast="18000"/>
          </a:blip>
          <a:srcRect/>
          <a:stretch>
            <a:fillRect/>
          </a:stretch>
        </p:blipFill>
        <p:spPr bwMode="auto">
          <a:xfrm>
            <a:off x="4800600" y="1752600"/>
            <a:ext cx="4343400" cy="2895600"/>
          </a:xfrm>
          <a:prstGeom prst="rect">
            <a:avLst/>
          </a:prstGeom>
          <a:noFill/>
        </p:spPr>
      </p:pic>
      <p:pic>
        <p:nvPicPr>
          <p:cNvPr id="82949" name="Picture 5" descr="penguin"/>
          <p:cNvPicPr>
            <a:picLocks noChangeAspect="1" noChangeArrowheads="1"/>
          </p:cNvPicPr>
          <p:nvPr/>
        </p:nvPicPr>
        <p:blipFill>
          <a:blip r:embed="rId4"/>
          <a:srcRect/>
          <a:stretch>
            <a:fillRect/>
          </a:stretch>
        </p:blipFill>
        <p:spPr bwMode="auto">
          <a:xfrm>
            <a:off x="2819400" y="1752600"/>
            <a:ext cx="1931988" cy="2895600"/>
          </a:xfrm>
          <a:prstGeom prst="rect">
            <a:avLst/>
          </a:prstGeom>
          <a:noFill/>
        </p:spPr>
      </p:pic>
      <p:pic>
        <p:nvPicPr>
          <p:cNvPr id="82950" name="Picture 6" descr="meltingdown"/>
          <p:cNvPicPr>
            <a:picLocks noChangeAspect="1" noChangeArrowheads="1"/>
          </p:cNvPicPr>
          <p:nvPr/>
        </p:nvPicPr>
        <p:blipFill>
          <a:blip r:embed="rId5">
            <a:lum contrast="18000"/>
          </a:blip>
          <a:srcRect l="34546"/>
          <a:stretch>
            <a:fillRect/>
          </a:stretch>
        </p:blipFill>
        <p:spPr bwMode="auto">
          <a:xfrm>
            <a:off x="0" y="1752600"/>
            <a:ext cx="27432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fade">
                                      <p:cBhvr>
                                        <p:cTn id="7" dur="500"/>
                                        <p:tgtEl>
                                          <p:spTgt spid="829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950"/>
                                        </p:tgtEl>
                                        <p:attrNameLst>
                                          <p:attrName>style.visibility</p:attrName>
                                        </p:attrNameLst>
                                      </p:cBhvr>
                                      <p:to>
                                        <p:strVal val="visible"/>
                                      </p:to>
                                    </p:set>
                                    <p:animEffect transition="in" filter="fade">
                                      <p:cBhvr>
                                        <p:cTn id="11" dur="500"/>
                                        <p:tgtEl>
                                          <p:spTgt spid="829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2949"/>
                                        </p:tgtEl>
                                        <p:attrNameLst>
                                          <p:attrName>style.visibility</p:attrName>
                                        </p:attrNameLst>
                                      </p:cBhvr>
                                      <p:to>
                                        <p:strVal val="visible"/>
                                      </p:to>
                                    </p:set>
                                    <p:animEffect transition="in" filter="fade">
                                      <p:cBhvr>
                                        <p:cTn id="15" dur="500"/>
                                        <p:tgtEl>
                                          <p:spTgt spid="8294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2948"/>
                                        </p:tgtEl>
                                        <p:attrNameLst>
                                          <p:attrName>style.visibility</p:attrName>
                                        </p:attrNameLst>
                                      </p:cBhvr>
                                      <p:to>
                                        <p:strVal val="visible"/>
                                      </p:to>
                                    </p:set>
                                    <p:animEffect transition="in" filter="fade">
                                      <p:cBhvr>
                                        <p:cTn id="19"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Rectangle 8"/>
          <p:cNvSpPr>
            <a:spLocks noChangeArrowheads="1"/>
          </p:cNvSpPr>
          <p:nvPr/>
        </p:nvSpPr>
        <p:spPr bwMode="auto">
          <a:xfrm>
            <a:off x="0" y="2057400"/>
            <a:ext cx="9144000" cy="29718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83970" name="Rectangle 2"/>
          <p:cNvSpPr>
            <a:spLocks noGrp="1" noChangeArrowheads="1"/>
          </p:cNvSpPr>
          <p:nvPr>
            <p:ph type="title"/>
          </p:nvPr>
        </p:nvSpPr>
        <p:spPr>
          <a:xfrm>
            <a:off x="457200" y="76200"/>
            <a:ext cx="71628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83971" name="Rectangle 3"/>
          <p:cNvSpPr>
            <a:spLocks noGrp="1" noChangeArrowheads="1"/>
          </p:cNvSpPr>
          <p:nvPr>
            <p:ph type="body" idx="1"/>
          </p:nvPr>
        </p:nvSpPr>
        <p:spPr>
          <a:xfrm>
            <a:off x="228600" y="1143000"/>
            <a:ext cx="6019800" cy="5562600"/>
          </a:xfrm>
        </p:spPr>
        <p:txBody>
          <a:bodyPr/>
          <a:lstStyle/>
          <a:p>
            <a:pPr>
              <a:lnSpc>
                <a:spcPct val="80000"/>
              </a:lnSpc>
              <a:buFontTx/>
              <a:buNone/>
            </a:pPr>
            <a:endParaRPr lang="en-US" altLang="ja-JP" sz="2000">
              <a:ea typeface="ＭＳ Ｐゴシック" charset="-128"/>
            </a:endParaRPr>
          </a:p>
          <a:p>
            <a:pPr>
              <a:lnSpc>
                <a:spcPct val="80000"/>
              </a:lnSpc>
              <a:buFontTx/>
              <a:buNone/>
            </a:pPr>
            <a:r>
              <a:rPr lang="en-US" altLang="ja-JP" sz="2000">
                <a:solidFill>
                  <a:srgbClr val="FFCC00"/>
                </a:solidFill>
                <a:ea typeface="ＭＳ Ｐゴシック" charset="-128"/>
              </a:rPr>
              <a:t>	Kagubatan at buhay-ilang </a:t>
            </a:r>
            <a:r>
              <a:rPr lang="en-US" altLang="ja-JP" sz="2000">
                <a:ea typeface="ＭＳ Ｐゴシック" charset="-128"/>
              </a:rPr>
              <a:t>	</a:t>
            </a: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buFontTx/>
              <a:buNone/>
            </a:pPr>
            <a:endParaRPr lang="en-US" altLang="ja-JP" sz="2000">
              <a:ea typeface="ＭＳ Ｐゴシック" charset="-128"/>
            </a:endParaRPr>
          </a:p>
          <a:p>
            <a:pPr>
              <a:lnSpc>
                <a:spcPct val="80000"/>
              </a:lnSpc>
            </a:pPr>
            <a:r>
              <a:rPr lang="en-US" altLang="ja-JP" sz="2000">
                <a:ea typeface="ＭＳ Ｐゴシック" charset="-128"/>
              </a:rPr>
              <a:t>Pangingibang pook ng ibat ibang species: pagpapalit ng lugar ng pagkukunan ng pagkain at pagkasira ng flight patterns ng migratory birds.</a:t>
            </a:r>
          </a:p>
          <a:p>
            <a:pPr>
              <a:lnSpc>
                <a:spcPct val="80000"/>
              </a:lnSpc>
            </a:pPr>
            <a:r>
              <a:rPr lang="en-US" altLang="ja-JP" sz="2000">
                <a:ea typeface="ＭＳ Ｐゴシック" charset="-128"/>
              </a:rPr>
              <a:t>Pagkawala ng ilang halaman at mga hayop sa kabundukan.  </a:t>
            </a:r>
            <a:endParaRPr lang="en-US" sz="2000"/>
          </a:p>
        </p:txBody>
      </p:sp>
      <p:pic>
        <p:nvPicPr>
          <p:cNvPr id="83972" name="Picture 4" descr="frog"/>
          <p:cNvPicPr>
            <a:picLocks noChangeAspect="1" noChangeArrowheads="1"/>
          </p:cNvPicPr>
          <p:nvPr/>
        </p:nvPicPr>
        <p:blipFill>
          <a:blip r:embed="rId3"/>
          <a:srcRect r="8163"/>
          <a:stretch>
            <a:fillRect/>
          </a:stretch>
        </p:blipFill>
        <p:spPr bwMode="auto">
          <a:xfrm>
            <a:off x="2895600" y="2133600"/>
            <a:ext cx="3429000" cy="2820988"/>
          </a:xfrm>
          <a:prstGeom prst="rect">
            <a:avLst/>
          </a:prstGeom>
          <a:noFill/>
        </p:spPr>
      </p:pic>
      <p:pic>
        <p:nvPicPr>
          <p:cNvPr id="83973" name="Picture 5" descr="Arctic_ternscreativecommonswikipedia"/>
          <p:cNvPicPr>
            <a:picLocks noChangeAspect="1" noChangeArrowheads="1"/>
          </p:cNvPicPr>
          <p:nvPr/>
        </p:nvPicPr>
        <p:blipFill>
          <a:blip r:embed="rId4" cstate="print"/>
          <a:srcRect t="2702"/>
          <a:stretch>
            <a:fillRect/>
          </a:stretch>
        </p:blipFill>
        <p:spPr bwMode="auto">
          <a:xfrm>
            <a:off x="0" y="2133600"/>
            <a:ext cx="2819400" cy="2819400"/>
          </a:xfrm>
          <a:prstGeom prst="rect">
            <a:avLst/>
          </a:prstGeom>
          <a:noFill/>
        </p:spPr>
      </p:pic>
      <p:pic>
        <p:nvPicPr>
          <p:cNvPr id="83975" name="Picture 7" descr="Monarch%20nectarlearnaboutbutterfliescom"/>
          <p:cNvPicPr>
            <a:picLocks noChangeAspect="1" noChangeArrowheads="1"/>
          </p:cNvPicPr>
          <p:nvPr/>
        </p:nvPicPr>
        <p:blipFill>
          <a:blip r:embed="rId5"/>
          <a:srcRect l="14317" r="21252"/>
          <a:stretch>
            <a:fillRect/>
          </a:stretch>
        </p:blipFill>
        <p:spPr bwMode="auto">
          <a:xfrm>
            <a:off x="6400800" y="2133600"/>
            <a:ext cx="27432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fade">
                                      <p:cBhvr>
                                        <p:cTn id="7" dur="500"/>
                                        <p:tgtEl>
                                          <p:spTgt spid="839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973"/>
                                        </p:tgtEl>
                                        <p:attrNameLst>
                                          <p:attrName>style.visibility</p:attrName>
                                        </p:attrNameLst>
                                      </p:cBhvr>
                                      <p:to>
                                        <p:strVal val="visible"/>
                                      </p:to>
                                    </p:set>
                                    <p:animEffect transition="in" filter="fade">
                                      <p:cBhvr>
                                        <p:cTn id="11" dur="500"/>
                                        <p:tgtEl>
                                          <p:spTgt spid="839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972"/>
                                        </p:tgtEl>
                                        <p:attrNameLst>
                                          <p:attrName>style.visibility</p:attrName>
                                        </p:attrNameLst>
                                      </p:cBhvr>
                                      <p:to>
                                        <p:strVal val="visible"/>
                                      </p:to>
                                    </p:set>
                                    <p:animEffect transition="in" filter="fade">
                                      <p:cBhvr>
                                        <p:cTn id="15" dur="500"/>
                                        <p:tgtEl>
                                          <p:spTgt spid="839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975"/>
                                        </p:tgtEl>
                                        <p:attrNameLst>
                                          <p:attrName>style.visibility</p:attrName>
                                        </p:attrNameLst>
                                      </p:cBhvr>
                                      <p:to>
                                        <p:strVal val="visible"/>
                                      </p:to>
                                    </p:set>
                                    <p:animEffect transition="in" filter="fade">
                                      <p:cBhvr>
                                        <p:cTn id="19"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73152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84995" name="Rectangle 3"/>
          <p:cNvSpPr>
            <a:spLocks noGrp="1" noChangeArrowheads="1"/>
          </p:cNvSpPr>
          <p:nvPr>
            <p:ph type="body" idx="1"/>
          </p:nvPr>
        </p:nvSpPr>
        <p:spPr>
          <a:xfrm>
            <a:off x="0" y="1143000"/>
            <a:ext cx="6553200" cy="5486400"/>
          </a:xfrm>
        </p:spPr>
        <p:txBody>
          <a:bodyPr/>
          <a:lstStyle/>
          <a:p>
            <a:pPr>
              <a:lnSpc>
                <a:spcPct val="90000"/>
              </a:lnSpc>
              <a:buFontTx/>
              <a:buNone/>
            </a:pPr>
            <a:endParaRPr lang="en-US" altLang="ja-JP" sz="2000">
              <a:ea typeface="ＭＳ Ｐゴシック" charset="-128"/>
            </a:endParaRPr>
          </a:p>
          <a:p>
            <a:pPr>
              <a:lnSpc>
                <a:spcPct val="90000"/>
              </a:lnSpc>
              <a:buFontTx/>
              <a:buNone/>
            </a:pPr>
            <a:r>
              <a:rPr lang="en-US" altLang="ja-JP" sz="2000">
                <a:solidFill>
                  <a:srgbClr val="FFCC00"/>
                </a:solidFill>
                <a:ea typeface="ＭＳ Ｐゴシック" charset="-128"/>
              </a:rPr>
              <a:t>	</a:t>
            </a:r>
            <a:r>
              <a:rPr lang="en-US" altLang="ja-JP" sz="2200">
                <a:solidFill>
                  <a:srgbClr val="FFCC00"/>
                </a:solidFill>
                <a:ea typeface="ＭＳ Ｐゴシック" charset="-128"/>
              </a:rPr>
              <a:t>Baybayin at Ekosistem sa Karagatan</a:t>
            </a:r>
            <a:r>
              <a:rPr lang="en-US" altLang="ja-JP" sz="2200">
                <a:ea typeface="ＭＳ Ｐゴシック" charset="-128"/>
              </a:rPr>
              <a:t>	</a:t>
            </a:r>
            <a:endParaRPr lang="en-US" altLang="ja-JP" sz="2200" u="sng">
              <a:solidFill>
                <a:srgbClr val="FFCC00"/>
              </a:solidFill>
              <a:ea typeface="ＭＳ Ｐゴシック" charset="-128"/>
            </a:endParaRPr>
          </a:p>
          <a:p>
            <a:pPr>
              <a:lnSpc>
                <a:spcPct val="90000"/>
              </a:lnSpc>
              <a:buFontTx/>
              <a:buNone/>
            </a:pPr>
            <a:r>
              <a:rPr lang="en-US" altLang="ja-JP" sz="2000">
                <a:ea typeface="ＭＳ Ｐゴシック" charset="-128"/>
              </a:rPr>
              <a:t>	</a:t>
            </a:r>
          </a:p>
          <a:p>
            <a:pPr>
              <a:lnSpc>
                <a:spcPct val="90000"/>
              </a:lnSpc>
            </a:pPr>
            <a:r>
              <a:rPr lang="en-US" altLang="ja-JP" sz="2200">
                <a:ea typeface="ＭＳ Ｐゴシック" charset="-128"/>
              </a:rPr>
              <a:t>Ang climate change ay magpapabago sa ocean circulation at wave patterns, na makaaapekto sa biological productivity, nutrient availability at marine ecological structure and functions.</a:t>
            </a:r>
          </a:p>
          <a:p>
            <a:pPr>
              <a:lnSpc>
                <a:spcPct val="90000"/>
              </a:lnSpc>
            </a:pPr>
            <a:r>
              <a:rPr lang="en-US" altLang="ja-JP" sz="2200">
                <a:ea typeface="ＭＳ Ｐゴシック" charset="-128"/>
              </a:rPr>
              <a:t>Ang pagtaas ng lebel ng karagatan ay makakaroon ng malaking epekto sa mga baybayin dahil sa mga pagbaha at pagguho ng lupa at pagpasok ng tubig-alat, at maaari ring maging dahilan ng mga malubhang pangyayari tulad ng high tide at biglaang pagbagyo at tsunami, na makaaapekto sa pagsasaka sa mga baybayin, turismo, mga yaman sa tubig-tabang, paninirahan ng tao at ng kalusugan.  </a:t>
            </a:r>
            <a:endParaRPr lang="en-US" sz="2200">
              <a:ea typeface="ＭＳ Ｐゴシック"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9" name="Rectangle 9"/>
          <p:cNvSpPr>
            <a:spLocks noChangeArrowheads="1"/>
          </p:cNvSpPr>
          <p:nvPr/>
        </p:nvSpPr>
        <p:spPr bwMode="auto">
          <a:xfrm>
            <a:off x="0" y="1752600"/>
            <a:ext cx="9144000" cy="32766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228600" y="0"/>
            <a:ext cx="80010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87043" name="Rectangle 3"/>
          <p:cNvSpPr>
            <a:spLocks noGrp="1" noChangeArrowheads="1"/>
          </p:cNvSpPr>
          <p:nvPr>
            <p:ph type="body" idx="1"/>
          </p:nvPr>
        </p:nvSpPr>
        <p:spPr>
          <a:xfrm>
            <a:off x="0" y="762000"/>
            <a:ext cx="7924800" cy="5486400"/>
          </a:xfrm>
        </p:spPr>
        <p:txBody>
          <a:bodyPr/>
          <a:lstStyle/>
          <a:p>
            <a:pPr>
              <a:lnSpc>
                <a:spcPct val="90000"/>
              </a:lnSpc>
              <a:buFontTx/>
              <a:buNone/>
            </a:pPr>
            <a:endParaRPr lang="en-US" altLang="ja-JP" sz="2200">
              <a:ea typeface="ＭＳ Ｐゴシック" charset="-128"/>
            </a:endParaRPr>
          </a:p>
          <a:p>
            <a:pPr>
              <a:lnSpc>
                <a:spcPct val="90000"/>
              </a:lnSpc>
              <a:buFontTx/>
              <a:buNone/>
            </a:pPr>
            <a:r>
              <a:rPr lang="en-US" altLang="ja-JP" sz="2200">
                <a:solidFill>
                  <a:srgbClr val="FFCC00"/>
                </a:solidFill>
                <a:ea typeface="ＭＳ Ｐゴシック" charset="-128"/>
              </a:rPr>
              <a:t>	Baybayin at Ekosistem sa Karagatan</a:t>
            </a:r>
            <a:r>
              <a:rPr lang="en-US" altLang="ja-JP" sz="2200">
                <a:ea typeface="ＭＳ Ｐゴシック" charset="-128"/>
              </a:rPr>
              <a:t>	</a:t>
            </a: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2200">
              <a:ea typeface="ＭＳ Ｐゴシック" charset="-128"/>
            </a:endParaRPr>
          </a:p>
          <a:p>
            <a:pPr>
              <a:lnSpc>
                <a:spcPct val="90000"/>
              </a:lnSpc>
              <a:buFontTx/>
              <a:buNone/>
            </a:pPr>
            <a:endParaRPr lang="en-US" altLang="ja-JP" sz="1400">
              <a:ea typeface="ＭＳ Ｐゴシック" charset="-128"/>
            </a:endParaRPr>
          </a:p>
          <a:p>
            <a:pPr>
              <a:lnSpc>
                <a:spcPct val="90000"/>
              </a:lnSpc>
            </a:pPr>
            <a:r>
              <a:rPr lang="en-US" altLang="ja-JP" sz="2000">
                <a:ea typeface="ＭＳ Ｐゴシック" charset="-128"/>
              </a:rPr>
              <a:t>An g mga korales ay kinikilalang mga tropikal na             kagubatan sa ilalim ng karagatan na bunubuhay sa ibat-       ibang buhay. Sa tuluyang pag-init ng tubig sa karagatan,         ang mga coral reefs ay mawawasak sapagkat ang mga ito ay masyadong sensitibo sa pagbabago ng temperatura ng tubig,     na siyang nagiging dahilan ng pamumuti ng mga korales</a:t>
            </a:r>
            <a:endParaRPr lang="en-US" sz="2000"/>
          </a:p>
        </p:txBody>
      </p:sp>
      <p:pic>
        <p:nvPicPr>
          <p:cNvPr id="87047" name="Picture 7" descr="060912_07stormcentercom"/>
          <p:cNvPicPr>
            <a:picLocks noChangeAspect="1" noChangeArrowheads="1"/>
          </p:cNvPicPr>
          <p:nvPr/>
        </p:nvPicPr>
        <p:blipFill>
          <a:blip r:embed="rId3">
            <a:lum contrast="24000"/>
          </a:blip>
          <a:srcRect l="1666" r="1666"/>
          <a:stretch>
            <a:fillRect/>
          </a:stretch>
        </p:blipFill>
        <p:spPr bwMode="auto">
          <a:xfrm>
            <a:off x="0" y="1828800"/>
            <a:ext cx="4419600" cy="3087688"/>
          </a:xfrm>
          <a:prstGeom prst="rect">
            <a:avLst/>
          </a:prstGeom>
          <a:noFill/>
        </p:spPr>
      </p:pic>
      <p:pic>
        <p:nvPicPr>
          <p:cNvPr id="87048" name="Picture 8" descr="Coral%20bleaching%201chrsitnemilneorgau"/>
          <p:cNvPicPr>
            <a:picLocks noChangeAspect="1" noChangeArrowheads="1"/>
          </p:cNvPicPr>
          <p:nvPr/>
        </p:nvPicPr>
        <p:blipFill>
          <a:blip r:embed="rId4">
            <a:lum contrast="36000"/>
          </a:blip>
          <a:srcRect/>
          <a:stretch>
            <a:fillRect/>
          </a:stretch>
        </p:blipFill>
        <p:spPr bwMode="auto">
          <a:xfrm>
            <a:off x="4495800" y="1828800"/>
            <a:ext cx="4648200" cy="314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fade">
                                      <p:cBhvr>
                                        <p:cTn id="7" dur="500"/>
                                        <p:tgtEl>
                                          <p:spTgt spid="870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7047"/>
                                        </p:tgtEl>
                                        <p:attrNameLst>
                                          <p:attrName>style.visibility</p:attrName>
                                        </p:attrNameLst>
                                      </p:cBhvr>
                                      <p:to>
                                        <p:strVal val="visible"/>
                                      </p:to>
                                    </p:set>
                                    <p:animEffect transition="in" filter="fade">
                                      <p:cBhvr>
                                        <p:cTn id="11" dur="500"/>
                                        <p:tgtEl>
                                          <p:spTgt spid="870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7048"/>
                                        </p:tgtEl>
                                        <p:attrNameLst>
                                          <p:attrName>style.visibility</p:attrName>
                                        </p:attrNameLst>
                                      </p:cBhvr>
                                      <p:to>
                                        <p:strVal val="visible"/>
                                      </p:to>
                                    </p:set>
                                    <p:animEffect transition="in" filter="fade">
                                      <p:cBhvr>
                                        <p:cTn id="15" dur="5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76200"/>
            <a:ext cx="79248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89091" name="Rectangle 3"/>
          <p:cNvSpPr>
            <a:spLocks noGrp="1" noChangeArrowheads="1"/>
          </p:cNvSpPr>
          <p:nvPr>
            <p:ph type="body" idx="1"/>
          </p:nvPr>
        </p:nvSpPr>
        <p:spPr>
          <a:xfrm>
            <a:off x="381000" y="1219200"/>
            <a:ext cx="5105400" cy="4800600"/>
          </a:xfrm>
        </p:spPr>
        <p:txBody>
          <a:bodyPr/>
          <a:lstStyle/>
          <a:p>
            <a:pPr>
              <a:buFontTx/>
              <a:buNone/>
            </a:pPr>
            <a:endParaRPr lang="en-US" altLang="ja-JP" sz="1000">
              <a:ea typeface="ＭＳ Ｐゴシック" charset="-128"/>
            </a:endParaRPr>
          </a:p>
          <a:p>
            <a:pPr>
              <a:buFontTx/>
              <a:buNone/>
            </a:pPr>
            <a:r>
              <a:rPr lang="en-US" altLang="ja-JP" sz="2400">
                <a:solidFill>
                  <a:srgbClr val="FFCC00"/>
                </a:solidFill>
                <a:ea typeface="ＭＳ Ｐゴシック" charset="-128"/>
              </a:rPr>
              <a:t>	</a:t>
            </a:r>
            <a:r>
              <a:rPr lang="en-US" altLang="ja-JP" sz="2400" u="sng">
                <a:solidFill>
                  <a:srgbClr val="FFCC00"/>
                </a:solidFill>
                <a:ea typeface="ＭＳ Ｐゴシック" charset="-128"/>
              </a:rPr>
              <a:t>Water Resources</a:t>
            </a:r>
          </a:p>
          <a:p>
            <a:pPr>
              <a:buFontTx/>
              <a:buNone/>
            </a:pPr>
            <a:endParaRPr lang="en-US" altLang="ja-JP" sz="1600">
              <a:ea typeface="ＭＳ Ｐゴシック" charset="-128"/>
            </a:endParaRPr>
          </a:p>
          <a:p>
            <a:r>
              <a:rPr lang="en-US" altLang="ja-JP" sz="2400">
                <a:ea typeface="ＭＳ Ｐゴシック" charset="-128"/>
              </a:rPr>
              <a:t>Ang pagbabago ng klima ay magkakaroon ng impluwensya sa hydrological cycle, changing evaporation, precipitation at runoff patterns na makaaapekto sa katubigan. Ang paghalo ng tubig-alat ay makapagpapababa ng kalidad at dami ng tustos ng tubig-tabang. </a:t>
            </a: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0" y="1600200"/>
            <a:ext cx="9144000" cy="32004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9218" name="Rectangle 2"/>
          <p:cNvSpPr>
            <a:spLocks noGrp="1" noChangeArrowheads="1"/>
          </p:cNvSpPr>
          <p:nvPr>
            <p:ph type="title"/>
          </p:nvPr>
        </p:nvSpPr>
        <p:spPr/>
        <p:txBody>
          <a:bodyPr/>
          <a:lstStyle/>
          <a:p>
            <a:r>
              <a:rPr lang="en-US" altLang="ja-JP" b="1">
                <a:ea typeface="ＭＳ Ｐゴシック" charset="-128"/>
              </a:rPr>
              <a:t>Ano ang naobserbahan?</a:t>
            </a:r>
            <a:r>
              <a:rPr lang="en-US" altLang="ja-JP">
                <a:ea typeface="ＭＳ Ｐゴシック" charset="-128"/>
              </a:rPr>
              <a:t> </a:t>
            </a:r>
            <a:endParaRPr lang="en-US"/>
          </a:p>
        </p:txBody>
      </p:sp>
      <p:sp>
        <p:nvSpPr>
          <p:cNvPr id="9219" name="Rectangle 3"/>
          <p:cNvSpPr>
            <a:spLocks noGrp="1" noChangeArrowheads="1"/>
          </p:cNvSpPr>
          <p:nvPr>
            <p:ph type="body" idx="1"/>
          </p:nvPr>
        </p:nvSpPr>
        <p:spPr>
          <a:xfrm>
            <a:off x="304800" y="4953000"/>
            <a:ext cx="6019800" cy="1477963"/>
          </a:xfrm>
        </p:spPr>
        <p:txBody>
          <a:bodyPr/>
          <a:lstStyle/>
          <a:p>
            <a:pPr>
              <a:lnSpc>
                <a:spcPct val="90000"/>
              </a:lnSpc>
            </a:pPr>
            <a:r>
              <a:rPr lang="en-US" altLang="ja-JP" sz="2400">
                <a:ea typeface="ＭＳ Ｐゴシック" charset="-128"/>
              </a:rPr>
              <a:t>Noong Pebrero 2007, nang isang </a:t>
            </a:r>
            <a:r>
              <a:rPr lang="en-US" altLang="ja-JP" sz="2400">
                <a:solidFill>
                  <a:srgbClr val="FFCC00"/>
                </a:solidFill>
                <a:ea typeface="ＭＳ Ｐゴシック" charset="-128"/>
              </a:rPr>
              <a:t>heat wave</a:t>
            </a:r>
            <a:r>
              <a:rPr lang="en-US" altLang="ja-JP" sz="2400">
                <a:ea typeface="ＭＳ Ｐゴシック" charset="-128"/>
              </a:rPr>
              <a:t> ang tumama sa bansa, ang mga tao ay pumila upang magkaroon ng tubig.</a:t>
            </a:r>
          </a:p>
        </p:txBody>
      </p:sp>
      <p:pic>
        <p:nvPicPr>
          <p:cNvPr id="9220" name="Picture 4" descr="heatwave"/>
          <p:cNvPicPr>
            <a:picLocks noChangeAspect="1" noChangeArrowheads="1"/>
          </p:cNvPicPr>
          <p:nvPr/>
        </p:nvPicPr>
        <p:blipFill>
          <a:blip r:embed="rId3">
            <a:lum bright="24000"/>
          </a:blip>
          <a:srcRect/>
          <a:stretch>
            <a:fillRect/>
          </a:stretch>
        </p:blipFill>
        <p:spPr bwMode="auto">
          <a:xfrm>
            <a:off x="0" y="1676400"/>
            <a:ext cx="4572000" cy="3043238"/>
          </a:xfrm>
          <a:prstGeom prst="rect">
            <a:avLst/>
          </a:prstGeom>
          <a:noFill/>
        </p:spPr>
      </p:pic>
      <p:pic>
        <p:nvPicPr>
          <p:cNvPr id="9221" name="Picture 5" descr="heatwaveny"/>
          <p:cNvPicPr>
            <a:picLocks noChangeAspect="1" noChangeArrowheads="1"/>
          </p:cNvPicPr>
          <p:nvPr/>
        </p:nvPicPr>
        <p:blipFill>
          <a:blip r:embed="rId4"/>
          <a:srcRect r="15715"/>
          <a:stretch>
            <a:fillRect/>
          </a:stretch>
        </p:blipFill>
        <p:spPr bwMode="auto">
          <a:xfrm>
            <a:off x="4648200" y="1676400"/>
            <a:ext cx="4495800" cy="302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500"/>
                                        <p:tgtEl>
                                          <p:spTgt spid="92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fade">
                                      <p:cBhvr>
                                        <p:cTn id="15"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 name="Rectangle 7"/>
          <p:cNvSpPr>
            <a:spLocks noChangeArrowheads="1"/>
          </p:cNvSpPr>
          <p:nvPr/>
        </p:nvSpPr>
        <p:spPr bwMode="auto">
          <a:xfrm>
            <a:off x="0" y="2133600"/>
            <a:ext cx="9144000" cy="28194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88066" name="Rectangle 2"/>
          <p:cNvSpPr>
            <a:spLocks noGrp="1" noChangeArrowheads="1"/>
          </p:cNvSpPr>
          <p:nvPr>
            <p:ph type="title"/>
          </p:nvPr>
        </p:nvSpPr>
        <p:spPr>
          <a:xfrm>
            <a:off x="457200" y="76200"/>
            <a:ext cx="7620000" cy="1143000"/>
          </a:xfrm>
        </p:spPr>
        <p:txBody>
          <a:bodyPr/>
          <a:lstStyle/>
          <a:p>
            <a:r>
              <a:rPr lang="en-US" altLang="ja-JP" sz="3600" b="1">
                <a:ea typeface="ＭＳ Ｐゴシック" charset="-128"/>
              </a:rPr>
              <a:t>Mga epekto ng Climate Change</a:t>
            </a:r>
            <a:endParaRPr lang="en-US" sz="3600" b="1">
              <a:ea typeface="ＭＳ Ｐゴシック" charset="-128"/>
            </a:endParaRPr>
          </a:p>
        </p:txBody>
      </p:sp>
      <p:sp>
        <p:nvSpPr>
          <p:cNvPr id="88067" name="Rectangle 3"/>
          <p:cNvSpPr>
            <a:spLocks noGrp="1" noChangeArrowheads="1"/>
          </p:cNvSpPr>
          <p:nvPr>
            <p:ph type="body" idx="1"/>
          </p:nvPr>
        </p:nvSpPr>
        <p:spPr>
          <a:xfrm>
            <a:off x="228600" y="1143000"/>
            <a:ext cx="6019800" cy="5715000"/>
          </a:xfrm>
        </p:spPr>
        <p:txBody>
          <a:bodyPr/>
          <a:lstStyle/>
          <a:p>
            <a:pPr>
              <a:lnSpc>
                <a:spcPct val="90000"/>
              </a:lnSpc>
              <a:buFontTx/>
              <a:buNone/>
            </a:pPr>
            <a:endParaRPr lang="en-US" altLang="ja-JP" sz="2000">
              <a:ea typeface="ＭＳ Ｐゴシック" charset="-128"/>
            </a:endParaRPr>
          </a:p>
          <a:p>
            <a:pPr>
              <a:lnSpc>
                <a:spcPct val="90000"/>
              </a:lnSpc>
              <a:buFontTx/>
              <a:buNone/>
            </a:pPr>
            <a:r>
              <a:rPr lang="en-US" altLang="ja-JP" sz="2200">
                <a:solidFill>
                  <a:srgbClr val="FFCC00"/>
                </a:solidFill>
                <a:ea typeface="ＭＳ Ｐゴシック" charset="-128"/>
              </a:rPr>
              <a:t>	</a:t>
            </a:r>
            <a:r>
              <a:rPr lang="en-US" altLang="ja-JP" sz="2200" u="sng">
                <a:solidFill>
                  <a:srgbClr val="FFCC00"/>
                </a:solidFill>
                <a:ea typeface="ＭＳ Ｐゴシック" charset="-128"/>
              </a:rPr>
              <a:t>Coastal and marine ecosystem</a:t>
            </a:r>
            <a:r>
              <a:rPr lang="en-US" altLang="ja-JP" sz="2200">
                <a:ea typeface="ＭＳ Ｐゴシック" charset="-128"/>
              </a:rPr>
              <a:t>	</a:t>
            </a:r>
          </a:p>
          <a:p>
            <a:pPr>
              <a:lnSpc>
                <a:spcPct val="90000"/>
              </a:lnSpc>
              <a:buFontTx/>
              <a:buNone/>
            </a:pPr>
            <a:endParaRPr lang="en-US" altLang="ja-JP" sz="22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buFontTx/>
              <a:buNone/>
            </a:pPr>
            <a:endParaRPr lang="en-US" altLang="ja-JP" sz="2000">
              <a:ea typeface="ＭＳ Ｐゴシック" charset="-128"/>
            </a:endParaRPr>
          </a:p>
          <a:p>
            <a:pPr>
              <a:lnSpc>
                <a:spcPct val="90000"/>
              </a:lnSpc>
            </a:pPr>
            <a:r>
              <a:rPr lang="en-US" altLang="ja-JP" sz="2000">
                <a:ea typeface="ＭＳ Ｐゴシック" charset="-128"/>
              </a:rPr>
              <a:t>Ang mga Zooplanktons at iba pang mga maliliit na organismong lumulutang sa dagat ay umuunti ang bilang, na nagiging dahilan ng pagkaunti ng mga isda at mga ibong dagat na nanginginain sa mga nasabing organismo.  </a:t>
            </a:r>
            <a:endParaRPr lang="en-US" sz="2000"/>
          </a:p>
        </p:txBody>
      </p:sp>
      <p:pic>
        <p:nvPicPr>
          <p:cNvPr id="88068" name="Picture 4" descr="env2edbgovhk"/>
          <p:cNvPicPr>
            <a:picLocks noChangeAspect="1" noChangeArrowheads="1"/>
          </p:cNvPicPr>
          <p:nvPr/>
        </p:nvPicPr>
        <p:blipFill>
          <a:blip r:embed="rId3">
            <a:lum contrast="48000"/>
          </a:blip>
          <a:srcRect t="2934"/>
          <a:stretch>
            <a:fillRect/>
          </a:stretch>
        </p:blipFill>
        <p:spPr bwMode="auto">
          <a:xfrm>
            <a:off x="3276600" y="2203450"/>
            <a:ext cx="5867400" cy="2673350"/>
          </a:xfrm>
          <a:prstGeom prst="rect">
            <a:avLst/>
          </a:prstGeom>
          <a:noFill/>
        </p:spPr>
      </p:pic>
      <p:pic>
        <p:nvPicPr>
          <p:cNvPr id="88069" name="Picture 5" descr="zooplanktonwikimedia"/>
          <p:cNvPicPr>
            <a:picLocks noChangeAspect="1" noChangeArrowheads="1"/>
          </p:cNvPicPr>
          <p:nvPr/>
        </p:nvPicPr>
        <p:blipFill>
          <a:blip r:embed="rId4">
            <a:lum contrast="36000"/>
          </a:blip>
          <a:srcRect/>
          <a:stretch>
            <a:fillRect/>
          </a:stretch>
        </p:blipFill>
        <p:spPr bwMode="auto">
          <a:xfrm>
            <a:off x="0" y="2057400"/>
            <a:ext cx="3200400" cy="2673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fade">
                                      <p:cBhvr>
                                        <p:cTn id="7" dur="500"/>
                                        <p:tgtEl>
                                          <p:spTgt spid="880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8069"/>
                                        </p:tgtEl>
                                        <p:attrNameLst>
                                          <p:attrName>style.visibility</p:attrName>
                                        </p:attrNameLst>
                                      </p:cBhvr>
                                      <p:to>
                                        <p:strVal val="visible"/>
                                      </p:to>
                                    </p:set>
                                    <p:animEffect transition="in" filter="fade">
                                      <p:cBhvr>
                                        <p:cTn id="11" dur="500"/>
                                        <p:tgtEl>
                                          <p:spTgt spid="8806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8068"/>
                                        </p:tgtEl>
                                        <p:attrNameLst>
                                          <p:attrName>style.visibility</p:attrName>
                                        </p:attrNameLst>
                                      </p:cBhvr>
                                      <p:to>
                                        <p:strVal val="visible"/>
                                      </p:to>
                                    </p:set>
                                    <p:animEffect transition="in" filter="fade">
                                      <p:cBhvr>
                                        <p:cTn id="15"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04800" y="612648"/>
            <a:ext cx="8610600" cy="568299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Done???</a:t>
            </a:r>
            <a:endParaRPr lang="en-US" dirty="0"/>
          </a:p>
        </p:txBody>
      </p:sp>
      <p:pic>
        <p:nvPicPr>
          <p:cNvPr id="142338" name="Picture 2" descr="C:\Users\Johnny\Downloads\presentation pics\1.jpg"/>
          <p:cNvPicPr>
            <a:picLocks noChangeAspect="1" noChangeArrowheads="1"/>
          </p:cNvPicPr>
          <p:nvPr/>
        </p:nvPicPr>
        <p:blipFill>
          <a:blip r:embed="rId2"/>
          <a:srcRect/>
          <a:stretch>
            <a:fillRect/>
          </a:stretch>
        </p:blipFill>
        <p:spPr bwMode="auto">
          <a:xfrm>
            <a:off x="381000" y="1371600"/>
            <a:ext cx="7467600" cy="503872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F20270-FCBC-4B2E-AB70-0D53A0A5C8D9}" type="slidenum">
              <a:rPr lang="en-US"/>
              <a:pPr/>
              <a:t>43</a:t>
            </a:fld>
            <a:endParaRPr lang="en-US"/>
          </a:p>
        </p:txBody>
      </p:sp>
      <p:sp>
        <p:nvSpPr>
          <p:cNvPr id="52227" name="Rectangle 3"/>
          <p:cNvSpPr>
            <a:spLocks noGrp="1" noChangeArrowheads="1"/>
          </p:cNvSpPr>
          <p:nvPr>
            <p:ph type="body" idx="1"/>
          </p:nvPr>
        </p:nvSpPr>
        <p:spPr>
          <a:xfrm>
            <a:off x="-381000" y="304801"/>
            <a:ext cx="8153400" cy="6096000"/>
          </a:xfrm>
        </p:spPr>
        <p:txBody>
          <a:bodyPr/>
          <a:lstStyle/>
          <a:p>
            <a:pPr algn="ctr">
              <a:lnSpc>
                <a:spcPct val="90000"/>
              </a:lnSpc>
              <a:buNone/>
            </a:pPr>
            <a:r>
              <a:rPr lang="en-US" sz="2800" b="1" u="sng" dirty="0">
                <a:solidFill>
                  <a:srgbClr val="FFFF00"/>
                </a:solidFill>
              </a:rPr>
              <a:t>Reduce </a:t>
            </a:r>
            <a:r>
              <a:rPr lang="en-US" sz="2800" b="1" u="sng" dirty="0" smtClean="0">
                <a:solidFill>
                  <a:srgbClr val="FFFF00"/>
                </a:solidFill>
              </a:rPr>
              <a:t>Waste</a:t>
            </a:r>
          </a:p>
          <a:p>
            <a:pPr algn="ctr">
              <a:lnSpc>
                <a:spcPct val="90000"/>
              </a:lnSpc>
              <a:buNone/>
            </a:pPr>
            <a:endParaRPr lang="en-US" sz="2800" b="1" u="sng" dirty="0">
              <a:solidFill>
                <a:srgbClr val="FFFF00"/>
              </a:solidFill>
            </a:endParaRPr>
          </a:p>
          <a:p>
            <a:pPr lvl="1">
              <a:lnSpc>
                <a:spcPct val="90000"/>
              </a:lnSpc>
              <a:buFontTx/>
              <a:buNone/>
            </a:pPr>
            <a:r>
              <a:rPr lang="en-US" sz="2000" b="1" dirty="0">
                <a:solidFill>
                  <a:srgbClr val="FFFF00"/>
                </a:solidFill>
              </a:rPr>
              <a:t>-  Reduce office paper waste by implementing a formal policy to duplex all draft reports and by making training manuals and personnel information available electronically.</a:t>
            </a:r>
          </a:p>
          <a:p>
            <a:pPr lvl="1">
              <a:lnSpc>
                <a:spcPct val="90000"/>
              </a:lnSpc>
            </a:pPr>
            <a:endParaRPr lang="en-US" sz="2000" b="1" dirty="0">
              <a:solidFill>
                <a:srgbClr val="FFFF00"/>
              </a:solidFill>
            </a:endParaRPr>
          </a:p>
          <a:p>
            <a:pPr lvl="1">
              <a:lnSpc>
                <a:spcPct val="90000"/>
              </a:lnSpc>
              <a:buFontTx/>
              <a:buNone/>
            </a:pPr>
            <a:r>
              <a:rPr lang="en-US" sz="2000" b="1" dirty="0">
                <a:solidFill>
                  <a:srgbClr val="FFFF00"/>
                </a:solidFill>
              </a:rPr>
              <a:t>-  Improve product design to use less materials.</a:t>
            </a:r>
          </a:p>
          <a:p>
            <a:pPr lvl="1">
              <a:lnSpc>
                <a:spcPct val="90000"/>
              </a:lnSpc>
            </a:pPr>
            <a:endParaRPr lang="en-US" sz="2000" b="1" dirty="0">
              <a:solidFill>
                <a:srgbClr val="FFFF00"/>
              </a:solidFill>
            </a:endParaRPr>
          </a:p>
          <a:p>
            <a:pPr lvl="1">
              <a:lnSpc>
                <a:spcPct val="90000"/>
              </a:lnSpc>
              <a:buFontTx/>
              <a:buNone/>
            </a:pPr>
            <a:r>
              <a:rPr lang="en-US" sz="2000" b="1" dirty="0">
                <a:solidFill>
                  <a:srgbClr val="FFFF00"/>
                </a:solidFill>
              </a:rPr>
              <a:t>-  Redesign packaging to eliminate excess material while maintaining strength.</a:t>
            </a:r>
          </a:p>
          <a:p>
            <a:pPr lvl="1">
              <a:lnSpc>
                <a:spcPct val="90000"/>
              </a:lnSpc>
            </a:pPr>
            <a:endParaRPr lang="en-US" sz="2000" b="1" dirty="0">
              <a:solidFill>
                <a:srgbClr val="FFFF00"/>
              </a:solidFill>
            </a:endParaRPr>
          </a:p>
          <a:p>
            <a:pPr lvl="1">
              <a:lnSpc>
                <a:spcPct val="90000"/>
              </a:lnSpc>
              <a:buFontTx/>
              <a:buNone/>
            </a:pPr>
            <a:r>
              <a:rPr lang="en-US" sz="2000" b="1" dirty="0">
                <a:solidFill>
                  <a:srgbClr val="FFFF00"/>
                </a:solidFill>
              </a:rPr>
              <a:t>-  Work with customers to design and implement a packaging return program.</a:t>
            </a:r>
          </a:p>
          <a:p>
            <a:pPr lvl="1">
              <a:lnSpc>
                <a:spcPct val="90000"/>
              </a:lnSpc>
            </a:pPr>
            <a:endParaRPr lang="en-US" sz="2000" b="1" dirty="0">
              <a:solidFill>
                <a:srgbClr val="FFFF00"/>
              </a:solidFill>
            </a:endParaRPr>
          </a:p>
          <a:p>
            <a:pPr lvl="1">
              <a:lnSpc>
                <a:spcPct val="90000"/>
              </a:lnSpc>
              <a:buFontTx/>
              <a:buNone/>
            </a:pPr>
            <a:r>
              <a:rPr lang="en-US" sz="2000" b="1" dirty="0">
                <a:solidFill>
                  <a:srgbClr val="FFFF00"/>
                </a:solidFill>
              </a:rPr>
              <a:t>-  Switch to reusable transport containers.</a:t>
            </a:r>
          </a:p>
          <a:p>
            <a:pPr lvl="1">
              <a:lnSpc>
                <a:spcPct val="90000"/>
              </a:lnSpc>
            </a:pPr>
            <a:endParaRPr lang="en-US" sz="2000" b="1" dirty="0">
              <a:solidFill>
                <a:srgbClr val="FFFF00"/>
              </a:solidFill>
            </a:endParaRPr>
          </a:p>
          <a:p>
            <a:pPr lvl="1">
              <a:lnSpc>
                <a:spcPct val="90000"/>
              </a:lnSpc>
              <a:buFontTx/>
              <a:buNone/>
            </a:pPr>
            <a:r>
              <a:rPr lang="en-US" sz="2000" b="1" dirty="0">
                <a:solidFill>
                  <a:srgbClr val="FFFF00"/>
                </a:solidFill>
              </a:rPr>
              <a:t>-  Purchase products in bulk.</a:t>
            </a:r>
          </a:p>
          <a:p>
            <a:pPr lvl="1">
              <a:lnSpc>
                <a:spcPct val="90000"/>
              </a:lnSpc>
            </a:pPr>
            <a:endParaRPr lang="en-US" sz="2000" b="1"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D58193-DCA4-4699-A308-7968FB5EC3CC}" type="slidenum">
              <a:rPr lang="en-US"/>
              <a:pPr/>
              <a:t>44</a:t>
            </a:fld>
            <a:endParaRPr lang="en-US"/>
          </a:p>
        </p:txBody>
      </p:sp>
      <p:sp>
        <p:nvSpPr>
          <p:cNvPr id="53251" name="Rectangle 3"/>
          <p:cNvSpPr>
            <a:spLocks noGrp="1" noChangeArrowheads="1"/>
          </p:cNvSpPr>
          <p:nvPr>
            <p:ph type="body" idx="1"/>
          </p:nvPr>
        </p:nvSpPr>
        <p:spPr>
          <a:xfrm>
            <a:off x="76200" y="990600"/>
            <a:ext cx="8229600" cy="4525963"/>
          </a:xfrm>
        </p:spPr>
        <p:txBody>
          <a:bodyPr/>
          <a:lstStyle/>
          <a:p>
            <a:pPr>
              <a:lnSpc>
                <a:spcPct val="90000"/>
              </a:lnSpc>
              <a:buFontTx/>
              <a:buNone/>
            </a:pPr>
            <a:r>
              <a:rPr lang="en-US" sz="2400" b="1" dirty="0">
                <a:solidFill>
                  <a:srgbClr val="FFFF00"/>
                </a:solidFill>
              </a:rPr>
              <a:t>	</a:t>
            </a:r>
            <a:r>
              <a:rPr lang="en-US" sz="2400" b="1" u="sng" dirty="0">
                <a:solidFill>
                  <a:srgbClr val="FFFF00"/>
                </a:solidFill>
              </a:rPr>
              <a:t>Reuse</a:t>
            </a:r>
          </a:p>
          <a:p>
            <a:pPr>
              <a:lnSpc>
                <a:spcPct val="90000"/>
              </a:lnSpc>
              <a:buFontTx/>
              <a:buNone/>
            </a:pPr>
            <a:endParaRPr lang="en-US" sz="2400" b="1" u="sng" dirty="0">
              <a:solidFill>
                <a:srgbClr val="FFFF00"/>
              </a:solidFill>
            </a:endParaRPr>
          </a:p>
          <a:p>
            <a:pPr>
              <a:lnSpc>
                <a:spcPct val="90000"/>
              </a:lnSpc>
              <a:buFontTx/>
              <a:buNone/>
            </a:pPr>
            <a:r>
              <a:rPr lang="en-US" sz="1800" b="1" dirty="0">
                <a:solidFill>
                  <a:srgbClr val="FFFF00"/>
                </a:solidFill>
              </a:rPr>
              <a:t>	</a:t>
            </a:r>
            <a:r>
              <a:rPr lang="en-US" sz="2000" b="1" dirty="0">
                <a:solidFill>
                  <a:srgbClr val="FFFF00"/>
                </a:solidFill>
              </a:rPr>
              <a:t>-  Reuse corrugated moving boxes internally.</a:t>
            </a:r>
          </a:p>
          <a:p>
            <a:pPr>
              <a:lnSpc>
                <a:spcPct val="90000"/>
              </a:lnSpc>
              <a:buFontTx/>
              <a:buNone/>
            </a:pPr>
            <a:endParaRPr lang="en-US" sz="2000" b="1" dirty="0">
              <a:solidFill>
                <a:srgbClr val="FFFF00"/>
              </a:solidFill>
            </a:endParaRPr>
          </a:p>
          <a:p>
            <a:pPr>
              <a:lnSpc>
                <a:spcPct val="90000"/>
              </a:lnSpc>
              <a:buFontTx/>
              <a:buNone/>
            </a:pPr>
            <a:r>
              <a:rPr lang="en-US" sz="1800" b="1" dirty="0">
                <a:solidFill>
                  <a:srgbClr val="FFFF00"/>
                </a:solidFill>
              </a:rPr>
              <a:t>	</a:t>
            </a:r>
            <a:r>
              <a:rPr lang="en-US" sz="2000" b="1" dirty="0">
                <a:solidFill>
                  <a:srgbClr val="FFFF00"/>
                </a:solidFill>
              </a:rPr>
              <a:t>-  Reuse office furniture and supplies, such as interoffice envelopes, file folders, and paper.</a:t>
            </a:r>
          </a:p>
          <a:p>
            <a:pPr>
              <a:lnSpc>
                <a:spcPct val="90000"/>
              </a:lnSpc>
              <a:buFontTx/>
              <a:buNone/>
            </a:pPr>
            <a:endParaRPr lang="en-US" sz="2000" b="1" dirty="0">
              <a:solidFill>
                <a:srgbClr val="FFFF00"/>
              </a:solidFill>
            </a:endParaRPr>
          </a:p>
          <a:p>
            <a:pPr>
              <a:lnSpc>
                <a:spcPct val="90000"/>
              </a:lnSpc>
              <a:buFontTx/>
              <a:buNone/>
            </a:pPr>
            <a:r>
              <a:rPr lang="en-US" sz="2000" b="1" dirty="0">
                <a:solidFill>
                  <a:srgbClr val="FFFF00"/>
                </a:solidFill>
              </a:rPr>
              <a:t>	-  Use durable towels, tablecloths, napkins, dishes, cups, and glasses.</a:t>
            </a:r>
          </a:p>
          <a:p>
            <a:pPr>
              <a:lnSpc>
                <a:spcPct val="90000"/>
              </a:lnSpc>
              <a:buFontTx/>
              <a:buNone/>
            </a:pPr>
            <a:endParaRPr lang="en-US" sz="2000" b="1" dirty="0">
              <a:solidFill>
                <a:srgbClr val="FFFF00"/>
              </a:solidFill>
            </a:endParaRPr>
          </a:p>
          <a:p>
            <a:pPr>
              <a:lnSpc>
                <a:spcPct val="90000"/>
              </a:lnSpc>
              <a:buFontTx/>
              <a:buNone/>
            </a:pPr>
            <a:r>
              <a:rPr lang="en-US" sz="2000" b="1" dirty="0">
                <a:solidFill>
                  <a:srgbClr val="FFFF00"/>
                </a:solidFill>
              </a:rPr>
              <a:t>	-  Use incoming packaging materials for outgoing shipments.</a:t>
            </a:r>
          </a:p>
          <a:p>
            <a:pPr>
              <a:lnSpc>
                <a:spcPct val="90000"/>
              </a:lnSpc>
              <a:buFontTx/>
              <a:buNone/>
            </a:pPr>
            <a:endParaRPr lang="en-US" sz="2000" b="1" dirty="0">
              <a:solidFill>
                <a:srgbClr val="FFFF00"/>
              </a:solidFill>
            </a:endParaRPr>
          </a:p>
          <a:p>
            <a:pPr>
              <a:lnSpc>
                <a:spcPct val="90000"/>
              </a:lnSpc>
              <a:buFontTx/>
              <a:buNone/>
            </a:pPr>
            <a:r>
              <a:rPr lang="en-US" sz="2000" b="1" dirty="0">
                <a:solidFill>
                  <a:srgbClr val="FFFF00"/>
                </a:solidFill>
              </a:rPr>
              <a:t>	-  Encourage employees to reuse office materials rather than purchase new ones.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farm3.static.flickr.com/2320/2541750938_0fc519b48d.jpg"/>
          <p:cNvPicPr>
            <a:picLocks noChangeAspect="1" noChangeArrowheads="1"/>
          </p:cNvPicPr>
          <p:nvPr/>
        </p:nvPicPr>
        <p:blipFill>
          <a:blip r:embed="rId2"/>
          <a:srcRect/>
          <a:stretch>
            <a:fillRect/>
          </a:stretch>
        </p:blipFill>
        <p:spPr bwMode="auto">
          <a:xfrm>
            <a:off x="1600200" y="533400"/>
            <a:ext cx="6197600" cy="4648200"/>
          </a:xfrm>
          <a:prstGeom prst="rect">
            <a:avLst/>
          </a:prstGeom>
          <a:noFill/>
        </p:spPr>
      </p:pic>
      <p:sp>
        <p:nvSpPr>
          <p:cNvPr id="7" name="Rectangle 6"/>
          <p:cNvSpPr/>
          <p:nvPr/>
        </p:nvSpPr>
        <p:spPr>
          <a:xfrm>
            <a:off x="152400" y="5181600"/>
            <a:ext cx="8686800" cy="1323439"/>
          </a:xfrm>
          <a:prstGeom prst="rect">
            <a:avLst/>
          </a:prstGeom>
        </p:spPr>
        <p:txBody>
          <a:bodyPr wrap="square">
            <a:spAutoFit/>
          </a:bodyPr>
          <a:lstStyle/>
          <a:p>
            <a:pPr algn="just"/>
            <a:r>
              <a:rPr lang="en-US" sz="2000" b="1" dirty="0">
                <a:solidFill>
                  <a:schemeClr val="bg1">
                    <a:lumMod val="95000"/>
                  </a:schemeClr>
                </a:solidFill>
              </a:rPr>
              <a:t>“Here is your country. Cherish these natural wonders, cherish the natural resources, cherish the history and romance as a sacred heritage, for your children and your children's children. Do not let selfish men or greedy interests skin your country of its beauty, its riches or its </a:t>
            </a:r>
            <a:r>
              <a:rPr lang="en-US" sz="2000" b="1" dirty="0" smtClean="0">
                <a:solidFill>
                  <a:schemeClr val="bg1">
                    <a:lumMod val="95000"/>
                  </a:schemeClr>
                </a:solidFill>
              </a:rPr>
              <a:t>romance</a:t>
            </a:r>
            <a:r>
              <a:rPr lang="en-US" sz="2000" b="1" dirty="0">
                <a:solidFill>
                  <a:schemeClr val="bg1">
                    <a:lumMod val="95000"/>
                  </a:schemeClr>
                </a:solidFill>
              </a:rPr>
              <a:t>.” </a:t>
            </a:r>
            <a:r>
              <a:rPr lang="en-US" sz="2000" b="1" dirty="0" smtClean="0">
                <a:solidFill>
                  <a:schemeClr val="bg1">
                    <a:lumMod val="95000"/>
                  </a:schemeClr>
                </a:solidFill>
              </a:rPr>
              <a:t>―</a:t>
            </a:r>
            <a:r>
              <a:rPr lang="en-US" sz="2000" b="1" dirty="0">
                <a:solidFill>
                  <a:schemeClr val="bg1">
                    <a:lumMod val="95000"/>
                  </a:schemeClr>
                </a:solidFill>
              </a:rPr>
              <a:t> </a:t>
            </a:r>
            <a:r>
              <a:rPr lang="en-US" sz="2000" b="1" dirty="0">
                <a:solidFill>
                  <a:schemeClr val="bg1">
                    <a:lumMod val="95000"/>
                  </a:schemeClr>
                </a:solidFill>
                <a:hlinkClick r:id="rId3"/>
              </a:rPr>
              <a:t>Theodore Roosevelt</a:t>
            </a:r>
            <a:endParaRPr lang="en-US" sz="2000" b="1" dirty="0">
              <a:solidFill>
                <a:schemeClr val="bg1">
                  <a:lumMod val="9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981200"/>
            <a:ext cx="6629400" cy="1143000"/>
          </a:xfrm>
        </p:spPr>
        <p:txBody>
          <a:bodyPr/>
          <a:lstStyle/>
          <a:p>
            <a:r>
              <a:rPr lang="en-US"/>
              <a:t>Maraming salamat po. </a:t>
            </a:r>
          </a:p>
        </p:txBody>
      </p:sp>
      <p:sp>
        <p:nvSpPr>
          <p:cNvPr id="4099" name="Rectangle 3"/>
          <p:cNvSpPr>
            <a:spLocks noGrp="1" noChangeArrowheads="1"/>
          </p:cNvSpPr>
          <p:nvPr>
            <p:ph type="body" idx="1"/>
          </p:nvPr>
        </p:nvSpPr>
        <p:spPr>
          <a:xfrm>
            <a:off x="152400" y="4618037"/>
            <a:ext cx="6781800" cy="1477963"/>
          </a:xfrm>
        </p:spPr>
        <p:txBody>
          <a:bodyPr/>
          <a:lstStyle/>
          <a:p>
            <a:pPr>
              <a:buFontTx/>
              <a:buNone/>
            </a:pPr>
            <a:r>
              <a:rPr lang="en-US" sz="5400" b="1" dirty="0" err="1" smtClean="0">
                <a:solidFill>
                  <a:srgbClr val="FFFF00"/>
                </a:solidFill>
              </a:rPr>
              <a:t>L</a:t>
            </a:r>
            <a:r>
              <a:rPr lang="en-US" sz="3600" dirty="0" err="1" smtClean="0"/>
              <a:t>inisin</a:t>
            </a:r>
            <a:r>
              <a:rPr lang="en-US" sz="3600" dirty="0" smtClean="0"/>
              <a:t> </a:t>
            </a:r>
            <a:r>
              <a:rPr lang="en-US" sz="5400" b="1" dirty="0" err="1" smtClean="0">
                <a:solidFill>
                  <a:srgbClr val="FFFF00"/>
                </a:solidFill>
              </a:rPr>
              <a:t>I</a:t>
            </a:r>
            <a:r>
              <a:rPr lang="en-US" sz="3600" dirty="0" err="1" smtClean="0"/>
              <a:t>karangal</a:t>
            </a:r>
            <a:r>
              <a:rPr lang="en-US" sz="3600" dirty="0" smtClean="0"/>
              <a:t> </a:t>
            </a:r>
            <a:r>
              <a:rPr lang="en-US" sz="3600" dirty="0" err="1" smtClean="0"/>
              <a:t>ang</a:t>
            </a:r>
            <a:r>
              <a:rPr lang="en-US" sz="3600" dirty="0" smtClean="0"/>
              <a:t> </a:t>
            </a:r>
            <a:r>
              <a:rPr lang="en-US" sz="5400" b="1" dirty="0" err="1" smtClean="0">
                <a:solidFill>
                  <a:srgbClr val="FFFF00"/>
                </a:solidFill>
              </a:rPr>
              <a:t>M</a:t>
            </a:r>
            <a:r>
              <a:rPr lang="en-US" sz="3600" dirty="0" err="1" smtClean="0"/>
              <a:t>aynila</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219200"/>
            <a:ext cx="9144000" cy="3429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1266" name="Rectangle 2"/>
          <p:cNvSpPr>
            <a:spLocks noGrp="1" noChangeArrowheads="1"/>
          </p:cNvSpPr>
          <p:nvPr>
            <p:ph type="title"/>
          </p:nvPr>
        </p:nvSpPr>
        <p:spPr/>
        <p:txBody>
          <a:bodyPr/>
          <a:lstStyle/>
          <a:p>
            <a:r>
              <a:rPr lang="en-US" altLang="ja-JP" b="1">
                <a:ea typeface="ＭＳ Ｐゴシック" charset="-128"/>
              </a:rPr>
              <a:t>Ano ang naobserbahan?</a:t>
            </a:r>
            <a:r>
              <a:rPr lang="en-US" altLang="ja-JP">
                <a:ea typeface="ＭＳ Ｐゴシック" charset="-128"/>
              </a:rPr>
              <a:t> </a:t>
            </a:r>
            <a:endParaRPr lang="en-US"/>
          </a:p>
        </p:txBody>
      </p:sp>
      <p:sp>
        <p:nvSpPr>
          <p:cNvPr id="11267" name="Rectangle 3"/>
          <p:cNvSpPr>
            <a:spLocks noGrp="1" noChangeArrowheads="1"/>
          </p:cNvSpPr>
          <p:nvPr>
            <p:ph type="body" idx="1"/>
          </p:nvPr>
        </p:nvSpPr>
        <p:spPr>
          <a:xfrm>
            <a:off x="76200" y="4343400"/>
            <a:ext cx="6858000" cy="2514600"/>
          </a:xfrm>
        </p:spPr>
        <p:txBody>
          <a:bodyPr/>
          <a:lstStyle/>
          <a:p>
            <a:pPr>
              <a:lnSpc>
                <a:spcPct val="90000"/>
              </a:lnSpc>
              <a:buFontTx/>
              <a:buNone/>
            </a:pPr>
            <a:endParaRPr lang="en-US" altLang="ja-JP" sz="2400">
              <a:ea typeface="ＭＳ Ｐゴシック" charset="-128"/>
            </a:endParaRPr>
          </a:p>
          <a:p>
            <a:pPr>
              <a:lnSpc>
                <a:spcPct val="90000"/>
              </a:lnSpc>
            </a:pPr>
            <a:r>
              <a:rPr lang="en-US" altLang="ja-JP" sz="2400">
                <a:ea typeface="ＭＳ Ｐゴシック" charset="-128"/>
              </a:rPr>
              <a:t>Sa Maynila, ang di-pangkaraniwang </a:t>
            </a:r>
            <a:r>
              <a:rPr lang="en-US" altLang="ja-JP" sz="2400">
                <a:solidFill>
                  <a:srgbClr val="FFCC00"/>
                </a:solidFill>
                <a:ea typeface="ＭＳ Ｐゴシック" charset="-128"/>
              </a:rPr>
              <a:t>malamig na temperaturang 18.6°C</a:t>
            </a:r>
            <a:r>
              <a:rPr lang="en-US" altLang="ja-JP" sz="2400">
                <a:ea typeface="ＭＳ Ｐゴシック" charset="-128"/>
              </a:rPr>
              <a:t> ay naramdaman ngayong Pebrero, ngunit napapalitan na ngayon ng higit na mainit na temperatura na maaga sa mga nakatala noong ang Pebrero ay mayroon pang malamig-lamig na panahon. </a:t>
            </a:r>
            <a:endParaRPr lang="en-US" sz="2400"/>
          </a:p>
        </p:txBody>
      </p:sp>
      <p:pic>
        <p:nvPicPr>
          <p:cNvPr id="11268" name="Picture 4" descr="Manila%20steet%20scene2_JPG_jpg"/>
          <p:cNvPicPr>
            <a:picLocks noChangeAspect="1" noChangeArrowheads="1"/>
          </p:cNvPicPr>
          <p:nvPr/>
        </p:nvPicPr>
        <p:blipFill>
          <a:blip r:embed="rId3" cstate="print">
            <a:lum bright="18000"/>
          </a:blip>
          <a:srcRect/>
          <a:stretch>
            <a:fillRect/>
          </a:stretch>
        </p:blipFill>
        <p:spPr bwMode="auto">
          <a:xfrm>
            <a:off x="4572000" y="1295400"/>
            <a:ext cx="4572000" cy="3314700"/>
          </a:xfrm>
          <a:prstGeom prst="rect">
            <a:avLst/>
          </a:prstGeom>
          <a:noFill/>
        </p:spPr>
      </p:pic>
      <p:pic>
        <p:nvPicPr>
          <p:cNvPr id="11269" name="Picture 5" descr="Manila%20street%20scene_JPG_jpg"/>
          <p:cNvPicPr>
            <a:picLocks noChangeAspect="1" noChangeArrowheads="1"/>
          </p:cNvPicPr>
          <p:nvPr/>
        </p:nvPicPr>
        <p:blipFill>
          <a:blip r:embed="rId4" cstate="print">
            <a:lum bright="12000"/>
          </a:blip>
          <a:srcRect/>
          <a:stretch>
            <a:fillRect/>
          </a:stretch>
        </p:blipFill>
        <p:spPr bwMode="auto">
          <a:xfrm>
            <a:off x="0" y="1295400"/>
            <a:ext cx="44958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fade">
                                      <p:cBhvr>
                                        <p:cTn id="11" dur="500"/>
                                        <p:tgtEl>
                                          <p:spTgt spid="1126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8"/>
          <p:cNvSpPr>
            <a:spLocks noChangeArrowheads="1"/>
          </p:cNvSpPr>
          <p:nvPr/>
        </p:nvSpPr>
        <p:spPr bwMode="auto">
          <a:xfrm>
            <a:off x="0" y="1600200"/>
            <a:ext cx="9144000" cy="33528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93186" name="Rectangle 2"/>
          <p:cNvSpPr>
            <a:spLocks noGrp="1" noChangeArrowheads="1"/>
          </p:cNvSpPr>
          <p:nvPr>
            <p:ph type="title"/>
          </p:nvPr>
        </p:nvSpPr>
        <p:spPr/>
        <p:txBody>
          <a:bodyPr/>
          <a:lstStyle/>
          <a:p>
            <a:r>
              <a:rPr lang="en-US" altLang="ja-JP" b="1">
                <a:ea typeface="ＭＳ Ｐゴシック" charset="-128"/>
              </a:rPr>
              <a:t>Ano ang naobserbahan?</a:t>
            </a:r>
            <a:r>
              <a:rPr lang="en-US" altLang="ja-JP">
                <a:ea typeface="ＭＳ Ｐゴシック" charset="-128"/>
              </a:rPr>
              <a:t> </a:t>
            </a:r>
            <a:endParaRPr lang="en-US"/>
          </a:p>
        </p:txBody>
      </p:sp>
      <p:sp>
        <p:nvSpPr>
          <p:cNvPr id="93187" name="Rectangle 3"/>
          <p:cNvSpPr>
            <a:spLocks noGrp="1" noChangeArrowheads="1"/>
          </p:cNvSpPr>
          <p:nvPr>
            <p:ph type="body" idx="1"/>
          </p:nvPr>
        </p:nvSpPr>
        <p:spPr>
          <a:xfrm>
            <a:off x="228600" y="4648200"/>
            <a:ext cx="6248400" cy="2209800"/>
          </a:xfrm>
        </p:spPr>
        <p:txBody>
          <a:bodyPr/>
          <a:lstStyle/>
          <a:p>
            <a:pPr>
              <a:lnSpc>
                <a:spcPct val="90000"/>
              </a:lnSpc>
              <a:buFontTx/>
              <a:buNone/>
            </a:pPr>
            <a:endParaRPr lang="en-US" altLang="ja-JP" sz="2400">
              <a:ea typeface="ＭＳ Ｐゴシック" charset="-128"/>
            </a:endParaRPr>
          </a:p>
          <a:p>
            <a:pPr>
              <a:lnSpc>
                <a:spcPct val="90000"/>
              </a:lnSpc>
            </a:pPr>
            <a:r>
              <a:rPr lang="en-US" altLang="ja-JP" sz="2400">
                <a:ea typeface="ＭＳ Ｐゴシック" charset="-128"/>
              </a:rPr>
              <a:t>Ang hindi pangkaraniwan at pabagu-bagong pagpapalit ng klima ay nakikita rin sa mga matitinding bagyo at pabugsu-bugsong ulan noong nakaraang panahon ng tag-ulan. </a:t>
            </a:r>
            <a:endParaRPr lang="en-US" sz="2400"/>
          </a:p>
        </p:txBody>
      </p:sp>
      <p:pic>
        <p:nvPicPr>
          <p:cNvPr id="93188" name="Picture 4" descr="albaytyphoon3"/>
          <p:cNvPicPr>
            <a:picLocks noChangeAspect="1" noChangeArrowheads="1"/>
          </p:cNvPicPr>
          <p:nvPr/>
        </p:nvPicPr>
        <p:blipFill>
          <a:blip r:embed="rId3">
            <a:lum bright="18000" contrast="12000"/>
          </a:blip>
          <a:srcRect/>
          <a:stretch>
            <a:fillRect/>
          </a:stretch>
        </p:blipFill>
        <p:spPr bwMode="auto">
          <a:xfrm>
            <a:off x="0" y="1676400"/>
            <a:ext cx="4648200" cy="3192463"/>
          </a:xfrm>
          <a:prstGeom prst="rect">
            <a:avLst/>
          </a:prstGeom>
          <a:noFill/>
        </p:spPr>
      </p:pic>
      <p:pic>
        <p:nvPicPr>
          <p:cNvPr id="93191" name="Picture 7" descr="albaytyphoon"/>
          <p:cNvPicPr>
            <a:picLocks noChangeAspect="1" noChangeArrowheads="1"/>
          </p:cNvPicPr>
          <p:nvPr/>
        </p:nvPicPr>
        <p:blipFill>
          <a:blip r:embed="rId4">
            <a:lum bright="18000" contrast="24000"/>
          </a:blip>
          <a:srcRect/>
          <a:stretch>
            <a:fillRect/>
          </a:stretch>
        </p:blipFill>
        <p:spPr bwMode="auto">
          <a:xfrm>
            <a:off x="4724400" y="1676400"/>
            <a:ext cx="4419600" cy="3194050"/>
          </a:xfrm>
          <a:prstGeom prst="rect">
            <a:avLst/>
          </a:prstGeom>
          <a:noFill/>
        </p:spPr>
      </p:pic>
      <p:sp>
        <p:nvSpPr>
          <p:cNvPr id="93193" name="Text Box 9"/>
          <p:cNvSpPr txBox="1">
            <a:spLocks noChangeArrowheads="1"/>
          </p:cNvSpPr>
          <p:nvPr/>
        </p:nvSpPr>
        <p:spPr bwMode="auto">
          <a:xfrm>
            <a:off x="4724400" y="3962400"/>
            <a:ext cx="4419600" cy="1004888"/>
          </a:xfrm>
          <a:prstGeom prst="rect">
            <a:avLst/>
          </a:prstGeom>
          <a:solidFill>
            <a:srgbClr val="000000"/>
          </a:solidFill>
          <a:ln w="9525">
            <a:noFill/>
            <a:miter lim="800000"/>
            <a:headEnd/>
            <a:tailEnd/>
          </a:ln>
          <a:effectLst/>
        </p:spPr>
        <p:txBody>
          <a:bodyPr>
            <a:spAutoFit/>
          </a:bodyPr>
          <a:lstStyle/>
          <a:p>
            <a:pPr eaLnBrk="0" hangingPunct="0">
              <a:spcAft>
                <a:spcPct val="25000"/>
              </a:spcAft>
            </a:pPr>
            <a:r>
              <a:rPr lang="en-US" sz="1200" b="1">
                <a:solidFill>
                  <a:schemeClr val="bg1"/>
                </a:solidFill>
              </a:rPr>
              <a:t>Noong Setyembre 28, 2006, ang  super typhoon Milenyo na tinatayang pinakamalakas na bagyong tumama sa Metro Manila sa huling pitong taon, ay rumagasa sa Luzon na nag-iwan ng labingwalo kataong patay at  blackout sa buong Luzon.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192"/>
                                        </p:tgtEl>
                                        <p:attrNameLst>
                                          <p:attrName>style.visibility</p:attrName>
                                        </p:attrNameLst>
                                      </p:cBhvr>
                                      <p:to>
                                        <p:strVal val="visible"/>
                                      </p:to>
                                    </p:set>
                                    <p:animEffect transition="in" filter="fade">
                                      <p:cBhvr>
                                        <p:cTn id="7" dur="500"/>
                                        <p:tgtEl>
                                          <p:spTgt spid="931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188"/>
                                        </p:tgtEl>
                                        <p:attrNameLst>
                                          <p:attrName>style.visibility</p:attrName>
                                        </p:attrNameLst>
                                      </p:cBhvr>
                                      <p:to>
                                        <p:strVal val="visible"/>
                                      </p:to>
                                    </p:set>
                                    <p:animEffect transition="in" filter="fade">
                                      <p:cBhvr>
                                        <p:cTn id="11" dur="500"/>
                                        <p:tgtEl>
                                          <p:spTgt spid="931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191"/>
                                        </p:tgtEl>
                                        <p:attrNameLst>
                                          <p:attrName>style.visibility</p:attrName>
                                        </p:attrNameLst>
                                      </p:cBhvr>
                                      <p:to>
                                        <p:strVal val="visible"/>
                                      </p:to>
                                    </p:set>
                                    <p:animEffect transition="in" filter="fade">
                                      <p:cBhvr>
                                        <p:cTn id="15" dur="500"/>
                                        <p:tgtEl>
                                          <p:spTgt spid="9319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3193"/>
                                        </p:tgtEl>
                                        <p:attrNameLst>
                                          <p:attrName>style.visibility</p:attrName>
                                        </p:attrNameLst>
                                      </p:cBhvr>
                                      <p:to>
                                        <p:strVal val="visible"/>
                                      </p:to>
                                    </p:set>
                                    <p:animEffect transition="in" filter="fade">
                                      <p:cBhvr>
                                        <p:cTn id="19" dur="500"/>
                                        <p:tgtEl>
                                          <p:spTgt spid="9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nimBg="1"/>
      <p:bldP spid="931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ChangeArrowheads="1"/>
          </p:cNvSpPr>
          <p:nvPr/>
        </p:nvSpPr>
        <p:spPr bwMode="auto">
          <a:xfrm>
            <a:off x="0" y="1371600"/>
            <a:ext cx="9144000" cy="3429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2290" name="Rectangle 2"/>
          <p:cNvSpPr>
            <a:spLocks noGrp="1" noChangeArrowheads="1"/>
          </p:cNvSpPr>
          <p:nvPr>
            <p:ph type="title"/>
          </p:nvPr>
        </p:nvSpPr>
        <p:spPr/>
        <p:txBody>
          <a:bodyPr/>
          <a:lstStyle/>
          <a:p>
            <a:r>
              <a:rPr lang="en-US" altLang="ja-JP" b="1">
                <a:ea typeface="ＭＳ Ｐゴシック" charset="-128"/>
              </a:rPr>
              <a:t>Ano ang naobserbahan?</a:t>
            </a:r>
            <a:r>
              <a:rPr lang="en-US" altLang="ja-JP">
                <a:ea typeface="ＭＳ Ｐゴシック" charset="-128"/>
              </a:rPr>
              <a:t> </a:t>
            </a:r>
            <a:endParaRPr lang="en-US"/>
          </a:p>
        </p:txBody>
      </p:sp>
      <p:sp>
        <p:nvSpPr>
          <p:cNvPr id="12291" name="Rectangle 3"/>
          <p:cNvSpPr>
            <a:spLocks noGrp="1" noChangeArrowheads="1"/>
          </p:cNvSpPr>
          <p:nvPr>
            <p:ph type="body" idx="1"/>
          </p:nvPr>
        </p:nvSpPr>
        <p:spPr>
          <a:xfrm>
            <a:off x="304800" y="4800600"/>
            <a:ext cx="6705600" cy="1676400"/>
          </a:xfrm>
        </p:spPr>
        <p:txBody>
          <a:bodyPr/>
          <a:lstStyle/>
          <a:p>
            <a:pPr>
              <a:lnSpc>
                <a:spcPct val="80000"/>
              </a:lnSpc>
              <a:buFontTx/>
              <a:buNone/>
            </a:pPr>
            <a:endParaRPr lang="en-US" altLang="ja-JP" sz="2400">
              <a:ea typeface="ＭＳ Ｐゴシック" charset="-128"/>
            </a:endParaRPr>
          </a:p>
          <a:p>
            <a:pPr>
              <a:lnSpc>
                <a:spcPct val="80000"/>
              </a:lnSpc>
            </a:pPr>
            <a:r>
              <a:rPr lang="en-US" altLang="ja-JP" sz="2400">
                <a:ea typeface="ＭＳ Ｐゴシック" charset="-128"/>
              </a:rPr>
              <a:t>Bunga nito, nakaroon tayo ng mga </a:t>
            </a:r>
            <a:r>
              <a:rPr lang="en-US" altLang="ja-JP" sz="2400">
                <a:solidFill>
                  <a:srgbClr val="FFCC00"/>
                </a:solidFill>
                <a:ea typeface="ＭＳ Ｐゴシック" charset="-128"/>
              </a:rPr>
              <a:t>pagbaha at pagguho ng lupa</a:t>
            </a:r>
            <a:r>
              <a:rPr lang="en-US" altLang="ja-JP" sz="2400">
                <a:ea typeface="ＭＳ Ｐゴシック" charset="-128"/>
              </a:rPr>
              <a:t> na nagdulot ng pagkawasak ng mga puno at bakawan at pakawala ng buhay at ari-arian.  </a:t>
            </a:r>
            <a:endParaRPr lang="en-US" sz="2400"/>
          </a:p>
        </p:txBody>
      </p:sp>
      <p:pic>
        <p:nvPicPr>
          <p:cNvPr id="12294" name="Picture 6" descr="albaytyphoon2"/>
          <p:cNvPicPr>
            <a:picLocks noChangeAspect="1" noChangeArrowheads="1"/>
          </p:cNvPicPr>
          <p:nvPr/>
        </p:nvPicPr>
        <p:blipFill>
          <a:blip r:embed="rId3">
            <a:lum bright="24000" contrast="24000"/>
          </a:blip>
          <a:srcRect/>
          <a:stretch>
            <a:fillRect/>
          </a:stretch>
        </p:blipFill>
        <p:spPr bwMode="auto">
          <a:xfrm>
            <a:off x="0" y="1447800"/>
            <a:ext cx="4648200" cy="3279775"/>
          </a:xfrm>
          <a:prstGeom prst="rect">
            <a:avLst/>
          </a:prstGeom>
          <a:noFill/>
        </p:spPr>
      </p:pic>
      <p:pic>
        <p:nvPicPr>
          <p:cNvPr id="12296" name="Picture 8" descr="leytelandslide2"/>
          <p:cNvPicPr>
            <a:picLocks noChangeAspect="1" noChangeArrowheads="1"/>
          </p:cNvPicPr>
          <p:nvPr/>
        </p:nvPicPr>
        <p:blipFill>
          <a:blip r:embed="rId4">
            <a:lum bright="18000"/>
          </a:blip>
          <a:srcRect/>
          <a:stretch>
            <a:fillRect/>
          </a:stretch>
        </p:blipFill>
        <p:spPr bwMode="auto">
          <a:xfrm>
            <a:off x="4724400" y="1447800"/>
            <a:ext cx="4419600" cy="3282950"/>
          </a:xfrm>
          <a:prstGeom prst="rect">
            <a:avLst/>
          </a:prstGeom>
          <a:noFill/>
        </p:spPr>
      </p:pic>
      <p:sp>
        <p:nvSpPr>
          <p:cNvPr id="12298" name="Text Box 10"/>
          <p:cNvSpPr txBox="1">
            <a:spLocks noChangeArrowheads="1"/>
          </p:cNvSpPr>
          <p:nvPr/>
        </p:nvSpPr>
        <p:spPr bwMode="auto">
          <a:xfrm>
            <a:off x="4724400" y="3200400"/>
            <a:ext cx="4419600" cy="1552575"/>
          </a:xfrm>
          <a:prstGeom prst="rect">
            <a:avLst/>
          </a:prstGeom>
          <a:solidFill>
            <a:schemeClr val="tx2"/>
          </a:solidFill>
          <a:ln w="9525">
            <a:noFill/>
            <a:miter lim="800000"/>
            <a:headEnd/>
            <a:tailEnd/>
          </a:ln>
          <a:effectLst/>
        </p:spPr>
        <p:txBody>
          <a:bodyPr>
            <a:spAutoFit/>
          </a:bodyPr>
          <a:lstStyle/>
          <a:p>
            <a:pPr algn="just" eaLnBrk="0" hangingPunct="0"/>
            <a:r>
              <a:rPr lang="en-US" sz="1200">
                <a:solidFill>
                  <a:schemeClr val="bg1"/>
                </a:solidFill>
                <a:cs typeface="Arial" charset="0"/>
              </a:rPr>
              <a:t>Noong taong 2004, umabot sa 412 ang mga namatay at 177 ang mga nawala sa pagguho ng lupa at biglaang pagbaha sa Quezon sanhi ng bagyong Winnie. Noong Pebrero 2006, tinatayang 1500 hanggang 2,500 katao ang mga namatay nang ang nayon ng Guinsaugon, Leyte ay matabunan ng rumaragasang putik. Ang pagguhong ito ay nangyari matapos ang malakas na ulan ay magbuhos ng 459.2 millimeters ng ulan sa loob lamang ng 3 araw.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fade">
                                      <p:cBhvr>
                                        <p:cTn id="7" dur="500"/>
                                        <p:tgtEl>
                                          <p:spTgt spid="122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fade">
                                      <p:cBhvr>
                                        <p:cTn id="11" dur="500"/>
                                        <p:tgtEl>
                                          <p:spTgt spid="122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fade">
                                      <p:cBhvr>
                                        <p:cTn id="15" dur="500"/>
                                        <p:tgtEl>
                                          <p:spTgt spid="1229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fade">
                                      <p:cBhvr>
                                        <p:cTn id="19"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2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0" y="1219200"/>
            <a:ext cx="9220200" cy="3276600"/>
          </a:xfrm>
          <a:prstGeom prst="rect">
            <a:avLst/>
          </a:prstGeom>
          <a:solidFill>
            <a:schemeClr val="tx2"/>
          </a:solidFill>
          <a:ln w="9525">
            <a:solidFill>
              <a:schemeClr val="tx1"/>
            </a:solidFill>
            <a:miter lim="800000"/>
            <a:headEnd/>
            <a:tailEnd/>
          </a:ln>
          <a:effectLst/>
        </p:spPr>
        <p:txBody>
          <a:bodyPr wrap="none" anchor="ctr"/>
          <a:lstStyle/>
          <a:p>
            <a:endParaRPr lang="en-US"/>
          </a:p>
        </p:txBody>
      </p:sp>
      <p:pic>
        <p:nvPicPr>
          <p:cNvPr id="13316" name="Picture 4" descr="yohoho_islands_resize"/>
          <p:cNvPicPr>
            <a:picLocks noChangeAspect="1" noChangeArrowheads="1"/>
          </p:cNvPicPr>
          <p:nvPr/>
        </p:nvPicPr>
        <p:blipFill>
          <a:blip r:embed="rId3">
            <a:lum bright="24000"/>
          </a:blip>
          <a:srcRect/>
          <a:stretch>
            <a:fillRect/>
          </a:stretch>
        </p:blipFill>
        <p:spPr bwMode="auto">
          <a:xfrm>
            <a:off x="0" y="1295400"/>
            <a:ext cx="4724400" cy="3124200"/>
          </a:xfrm>
          <a:prstGeom prst="rect">
            <a:avLst/>
          </a:prstGeom>
          <a:noFill/>
        </p:spPr>
      </p:pic>
      <p:sp>
        <p:nvSpPr>
          <p:cNvPr id="13314" name="Rectangle 2"/>
          <p:cNvSpPr>
            <a:spLocks noGrp="1" noChangeArrowheads="1"/>
          </p:cNvSpPr>
          <p:nvPr>
            <p:ph type="title"/>
          </p:nvPr>
        </p:nvSpPr>
        <p:spPr/>
        <p:txBody>
          <a:bodyPr/>
          <a:lstStyle/>
          <a:p>
            <a:r>
              <a:rPr lang="en-US" altLang="ja-JP" b="1">
                <a:ea typeface="ＭＳ Ｐゴシック" charset="-128"/>
              </a:rPr>
              <a:t>Ano ang naobserbahan?</a:t>
            </a:r>
            <a:r>
              <a:rPr lang="en-US" altLang="ja-JP">
                <a:ea typeface="ＭＳ Ｐゴシック" charset="-128"/>
              </a:rPr>
              <a:t> </a:t>
            </a:r>
            <a:endParaRPr lang="en-US"/>
          </a:p>
        </p:txBody>
      </p:sp>
      <p:sp>
        <p:nvSpPr>
          <p:cNvPr id="13315" name="Rectangle 3"/>
          <p:cNvSpPr>
            <a:spLocks noGrp="1" noChangeArrowheads="1"/>
          </p:cNvSpPr>
          <p:nvPr>
            <p:ph type="body" idx="1"/>
          </p:nvPr>
        </p:nvSpPr>
        <p:spPr>
          <a:xfrm>
            <a:off x="0" y="4572000"/>
            <a:ext cx="6934200" cy="2590800"/>
          </a:xfrm>
        </p:spPr>
        <p:txBody>
          <a:bodyPr/>
          <a:lstStyle/>
          <a:p>
            <a:r>
              <a:rPr lang="en-US" altLang="ja-JP" sz="2400">
                <a:solidFill>
                  <a:srgbClr val="FFCC00"/>
                </a:solidFill>
                <a:ea typeface="ＭＳ Ｐゴシック" charset="-128"/>
              </a:rPr>
              <a:t>Nakababagabag ang kahinaan</a:t>
            </a:r>
            <a:r>
              <a:rPr lang="en-US" altLang="ja-JP" sz="2400">
                <a:ea typeface="ＭＳ Ｐゴシック" charset="-128"/>
              </a:rPr>
              <a:t> ng ating bansa. Ang Pilipinas ay binubuo ng mga pulo na napaliligiran ng tubig at may mahabang baybayin na 32,400 kilometro. Ito ang siyang pinagkukunan ng kabuhayan ng 70 % ng 1,500 munisipyo. </a:t>
            </a:r>
            <a:endParaRPr lang="en-US" sz="2400"/>
          </a:p>
        </p:txBody>
      </p:sp>
      <p:pic>
        <p:nvPicPr>
          <p:cNvPr id="13318" name="Picture 6" descr="archi2"/>
          <p:cNvPicPr>
            <a:picLocks noChangeAspect="1" noChangeArrowheads="1"/>
          </p:cNvPicPr>
          <p:nvPr/>
        </p:nvPicPr>
        <p:blipFill>
          <a:blip r:embed="rId4">
            <a:lum bright="18000" contrast="12000"/>
          </a:blip>
          <a:srcRect l="2000"/>
          <a:stretch>
            <a:fillRect/>
          </a:stretch>
        </p:blipFill>
        <p:spPr bwMode="auto">
          <a:xfrm>
            <a:off x="4800600" y="1295400"/>
            <a:ext cx="43434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500"/>
                                        <p:tgtEl>
                                          <p:spTgt spid="133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500"/>
                                        <p:tgtEl>
                                          <p:spTgt spid="133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0" y="1295400"/>
            <a:ext cx="9144000" cy="33528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4338" name="Rectangle 2"/>
          <p:cNvSpPr>
            <a:spLocks noGrp="1" noChangeArrowheads="1"/>
          </p:cNvSpPr>
          <p:nvPr>
            <p:ph type="title"/>
          </p:nvPr>
        </p:nvSpPr>
        <p:spPr/>
        <p:txBody>
          <a:bodyPr/>
          <a:lstStyle/>
          <a:p>
            <a:r>
              <a:rPr lang="en-US" altLang="ja-JP" b="1">
                <a:ea typeface="ＭＳ Ｐゴシック" charset="-128"/>
              </a:rPr>
              <a:t>Ano ang naobserbahan?</a:t>
            </a:r>
            <a:r>
              <a:rPr lang="en-US" altLang="ja-JP">
                <a:ea typeface="ＭＳ Ｐゴシック" charset="-128"/>
              </a:rPr>
              <a:t> </a:t>
            </a:r>
            <a:endParaRPr lang="en-US"/>
          </a:p>
        </p:txBody>
      </p:sp>
      <p:sp>
        <p:nvSpPr>
          <p:cNvPr id="14339" name="Rectangle 3"/>
          <p:cNvSpPr>
            <a:spLocks noGrp="1" noChangeArrowheads="1"/>
          </p:cNvSpPr>
          <p:nvPr>
            <p:ph type="body" idx="1"/>
          </p:nvPr>
        </p:nvSpPr>
        <p:spPr>
          <a:xfrm>
            <a:off x="152400" y="4724400"/>
            <a:ext cx="6705600" cy="2133600"/>
          </a:xfrm>
        </p:spPr>
        <p:txBody>
          <a:bodyPr/>
          <a:lstStyle/>
          <a:p>
            <a:pPr>
              <a:lnSpc>
                <a:spcPct val="80000"/>
              </a:lnSpc>
              <a:buFontTx/>
              <a:buNone/>
            </a:pPr>
            <a:endParaRPr lang="en-US" altLang="ja-JP" sz="1600">
              <a:ea typeface="ＭＳ Ｐゴシック" charset="-128"/>
            </a:endParaRPr>
          </a:p>
          <a:p>
            <a:pPr>
              <a:lnSpc>
                <a:spcPct val="80000"/>
              </a:lnSpc>
            </a:pPr>
            <a:r>
              <a:rPr lang="en-US" altLang="ja-JP" sz="2400">
                <a:ea typeface="ＭＳ Ｐゴシック" charset="-128"/>
              </a:rPr>
              <a:t>Ang kahinaang ito ay higit pang nadaragdagan sa dahilang humigit kumulang na </a:t>
            </a:r>
            <a:r>
              <a:rPr lang="en-US" altLang="ja-JP" sz="2400">
                <a:solidFill>
                  <a:srgbClr val="FFCC00"/>
                </a:solidFill>
                <a:ea typeface="ＭＳ Ｐゴシック" charset="-128"/>
              </a:rPr>
              <a:t>20 bagyo</a:t>
            </a:r>
            <a:r>
              <a:rPr lang="en-US" altLang="ja-JP" sz="2400">
                <a:ea typeface="ＭＳ Ｐゴシック" charset="-128"/>
              </a:rPr>
              <a:t> ang dumaraan taun-taon sa area of responsibility ng Pilipinas. Noong nakaraang taon, nakita ang higit na malalakas na bagyo. </a:t>
            </a:r>
            <a:endParaRPr lang="en-US" sz="2400">
              <a:ea typeface="ＭＳ Ｐゴシック" charset="-128"/>
            </a:endParaRPr>
          </a:p>
        </p:txBody>
      </p:sp>
      <p:pic>
        <p:nvPicPr>
          <p:cNvPr id="14342" name="Picture 6" descr="capt_8a6ea8cc1f6742e3948300e5b3423332_aptopix_philippines_asia_typhoon_xpr111%5B1%5D"/>
          <p:cNvPicPr>
            <a:picLocks noChangeAspect="1" noChangeArrowheads="1"/>
          </p:cNvPicPr>
          <p:nvPr/>
        </p:nvPicPr>
        <p:blipFill>
          <a:blip r:embed="rId3">
            <a:lum bright="18000" contrast="18000"/>
          </a:blip>
          <a:srcRect/>
          <a:stretch>
            <a:fillRect/>
          </a:stretch>
        </p:blipFill>
        <p:spPr bwMode="auto">
          <a:xfrm>
            <a:off x="0" y="1404938"/>
            <a:ext cx="4114800" cy="3148012"/>
          </a:xfrm>
          <a:prstGeom prst="rect">
            <a:avLst/>
          </a:prstGeom>
          <a:noFill/>
        </p:spPr>
      </p:pic>
      <p:pic>
        <p:nvPicPr>
          <p:cNvPr id="14343" name="Picture 7" descr="legaspi-typhoon-reming-2"/>
          <p:cNvPicPr>
            <a:picLocks noChangeAspect="1" noChangeArrowheads="1"/>
          </p:cNvPicPr>
          <p:nvPr/>
        </p:nvPicPr>
        <p:blipFill>
          <a:blip r:embed="rId4">
            <a:lum bright="12000" contrast="30000"/>
          </a:blip>
          <a:srcRect l="4411"/>
          <a:stretch>
            <a:fillRect/>
          </a:stretch>
        </p:blipFill>
        <p:spPr bwMode="auto">
          <a:xfrm>
            <a:off x="4191000" y="1404938"/>
            <a:ext cx="4953000" cy="3167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500"/>
                                        <p:tgtEl>
                                          <p:spTgt spid="143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fade">
                                      <p:cBhvr>
                                        <p:cTn id="11" dur="500"/>
                                        <p:tgtEl>
                                          <p:spTgt spid="143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fade">
                                      <p:cBhvr>
                                        <p:cTn id="15"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5202</TotalTime>
  <Words>1424</Words>
  <Application>Microsoft Office PowerPoint</Application>
  <PresentationFormat>On-screen Show (4:3)</PresentationFormat>
  <Paragraphs>328</Paragraphs>
  <Slides>46</Slides>
  <Notes>41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Climate Change </vt:lpstr>
      <vt:lpstr>Panimula</vt:lpstr>
      <vt:lpstr>Panimula</vt:lpstr>
      <vt:lpstr>Ano ang naobserbahan? </vt:lpstr>
      <vt:lpstr>Ano ang naobserbahan? </vt:lpstr>
      <vt:lpstr>Ano ang naobserbahan? </vt:lpstr>
      <vt:lpstr>Ano ang naobserbahan? </vt:lpstr>
      <vt:lpstr>Ano ang naobserbahan? </vt:lpstr>
      <vt:lpstr>Ano ang naobserbahan? </vt:lpstr>
      <vt:lpstr>Ano ang naobserbahan? </vt:lpstr>
      <vt:lpstr>Ano ang naobserbahan?</vt:lpstr>
      <vt:lpstr>Ano ang naobserbahan? </vt:lpstr>
      <vt:lpstr>Ano ang naobserbahan?</vt:lpstr>
      <vt:lpstr>Ano ang sanhi ng mga pangyayaring ito?</vt:lpstr>
      <vt:lpstr>Ano ang sanhi ng mga pangyayaring ito? </vt:lpstr>
      <vt:lpstr>Ano ang sanhi ng mga pangyayaring ito?</vt:lpstr>
      <vt:lpstr>Ano ang sanhi ng mga pangyayaring ito? </vt:lpstr>
      <vt:lpstr> Ano ang sanhi ng mga pangyayaring ito?   </vt:lpstr>
      <vt:lpstr>Ano ang sanhi ng mga pangyayaring ito?</vt:lpstr>
      <vt:lpstr>Ano ang sanhi ng mga pangyayaring ito? </vt:lpstr>
      <vt:lpstr>Ang mga GHG/ Mga Pinagmumulan ng GHG buhat sa Gawain ng Tao</vt:lpstr>
      <vt:lpstr>Ang mga GHG/ Mga Pinagmumulan ng GHG buhat sa Gawain ng Tao</vt:lpstr>
      <vt:lpstr>Mga Epekto ng Global Warming</vt:lpstr>
      <vt:lpstr>Mga Epekto ng Global Warming</vt:lpstr>
      <vt:lpstr>Mga Epekto ng Global Warming</vt:lpstr>
      <vt:lpstr>Mga Epekto ng Global Warming</vt:lpstr>
      <vt:lpstr>Mga Epekto ng Global Warming</vt:lpstr>
      <vt:lpstr>Mga Epekto ng Global Warming</vt:lpstr>
      <vt:lpstr>  Mga epekto ng Climate Change </vt:lpstr>
      <vt:lpstr>Mga epekto ng Climate Change</vt:lpstr>
      <vt:lpstr>Mga epekto ng Climate Change</vt:lpstr>
      <vt:lpstr>Mga epekto ng Climate Change</vt:lpstr>
      <vt:lpstr>Mga epekto ng Climate Change</vt:lpstr>
      <vt:lpstr>Mga epekto ng Climate Change</vt:lpstr>
      <vt:lpstr>Mga epekto ng Climate Change</vt:lpstr>
      <vt:lpstr>Mga epekto ng Climate Change</vt:lpstr>
      <vt:lpstr>Mga epekto ng Climate Change</vt:lpstr>
      <vt:lpstr>Mga epekto ng Climate Change</vt:lpstr>
      <vt:lpstr>Mga epekto ng Climate Change</vt:lpstr>
      <vt:lpstr>Mga epekto ng Climate Change</vt:lpstr>
      <vt:lpstr>Slide 41</vt:lpstr>
      <vt:lpstr>What Should Be Done???</vt:lpstr>
      <vt:lpstr>Slide 43</vt:lpstr>
      <vt:lpstr>Slide 44</vt:lpstr>
      <vt:lpstr>Slide 45</vt:lpstr>
      <vt:lpstr>Maraming salamat po. </vt:lpstr>
    </vt:vector>
  </TitlesOfParts>
  <Company>EEID-EMB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Iva</dc:creator>
  <cp:lastModifiedBy>Johnny</cp:lastModifiedBy>
  <cp:revision>483</cp:revision>
  <dcterms:created xsi:type="dcterms:W3CDTF">2008-08-05T16:31:56Z</dcterms:created>
  <dcterms:modified xsi:type="dcterms:W3CDTF">2013-03-13T10:58:46Z</dcterms:modified>
</cp:coreProperties>
</file>